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media/image9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371" r:id="rId3"/>
    <p:sldId id="366" r:id="rId4"/>
    <p:sldId id="257" r:id="rId5"/>
    <p:sldId id="364" r:id="rId6"/>
    <p:sldId id="369" r:id="rId7"/>
    <p:sldId id="313" r:id="rId8"/>
    <p:sldId id="330" r:id="rId9"/>
    <p:sldId id="331" r:id="rId10"/>
    <p:sldId id="332" r:id="rId11"/>
    <p:sldId id="333" r:id="rId12"/>
    <p:sldId id="360" r:id="rId13"/>
    <p:sldId id="372" r:id="rId14"/>
    <p:sldId id="342" r:id="rId15"/>
    <p:sldId id="335" r:id="rId16"/>
    <p:sldId id="337" r:id="rId17"/>
    <p:sldId id="350" r:id="rId18"/>
    <p:sldId id="349" r:id="rId19"/>
    <p:sldId id="351" r:id="rId20"/>
    <p:sldId id="352" r:id="rId21"/>
    <p:sldId id="359" r:id="rId22"/>
    <p:sldId id="338" r:id="rId23"/>
    <p:sldId id="341" r:id="rId24"/>
    <p:sldId id="353" r:id="rId25"/>
    <p:sldId id="354" r:id="rId26"/>
    <p:sldId id="355" r:id="rId27"/>
    <p:sldId id="362" r:id="rId28"/>
    <p:sldId id="374" r:id="rId29"/>
    <p:sldId id="343" r:id="rId30"/>
    <p:sldId id="356" r:id="rId31"/>
    <p:sldId id="357" r:id="rId32"/>
    <p:sldId id="358" r:id="rId33"/>
    <p:sldId id="344" r:id="rId34"/>
    <p:sldId id="345" r:id="rId35"/>
    <p:sldId id="346" r:id="rId36"/>
    <p:sldId id="347" r:id="rId37"/>
    <p:sldId id="348" r:id="rId38"/>
    <p:sldId id="363" r:id="rId39"/>
    <p:sldId id="274" r:id="rId40"/>
    <p:sldId id="370" r:id="rId41"/>
    <p:sldId id="280" r:id="rId42"/>
    <p:sldId id="283" r:id="rId43"/>
  </p:sldIdLst>
  <p:sldSz cx="12192000" cy="6858000"/>
  <p:notesSz cx="6858000" cy="9144000"/>
  <p:embeddedFontLst>
    <p:embeddedFont>
      <p:font typeface="맑은 고딕" panose="020B0503020000020004" pitchFamily="50" charset="-127"/>
      <p:regular r:id="rId45"/>
      <p:bold r:id="rId46"/>
    </p:embeddedFont>
    <p:embeddedFont>
      <p:font typeface="프리젠테이션 4 Regular" pitchFamily="2" charset="-127"/>
      <p:regular r:id="rId47"/>
    </p:embeddedFont>
    <p:embeddedFont>
      <p:font typeface="프리젠테이션 5 Medium" pitchFamily="2" charset="-127"/>
      <p:regular r:id="rId48"/>
    </p:embeddedFont>
    <p:embeddedFont>
      <p:font typeface="프리젠테이션 6 SemiBold" pitchFamily="2" charset="-127"/>
      <p:bold r:id="rId49"/>
    </p:embeddedFont>
    <p:embeddedFont>
      <p:font typeface="프리젠테이션 7 Bold" pitchFamily="2" charset="-127"/>
      <p:bold r:id="rId50"/>
    </p:embeddedFont>
    <p:embeddedFont>
      <p:font typeface="프리젠테이션 8 ExtraBold" pitchFamily="2" charset="-127"/>
      <p:bold r:id="rId51"/>
    </p:embeddedFont>
    <p:embeddedFont>
      <p:font typeface="프리젠테이션 9 Black" pitchFamily="2" charset="-127"/>
      <p:bold r:id="rId52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6FF"/>
    <a:srgbClr val="E49400"/>
    <a:srgbClr val="2684C4"/>
    <a:srgbClr val="223660"/>
    <a:srgbClr val="484848"/>
    <a:srgbClr val="51535C"/>
    <a:srgbClr val="686E88"/>
    <a:srgbClr val="656B84"/>
    <a:srgbClr val="3F3F43"/>
    <a:srgbClr val="3E3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258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179ED-D4EF-4C54-8440-75EB2EBB2CD4}" type="datetimeFigureOut">
              <a:rPr lang="ko-KR" altLang="en-US" smtClean="0"/>
              <a:t>2024-09-14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EB91F-7E7E-46BF-9465-4A86369872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08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73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48D0AC-EF0A-4172-B02C-21BF1391A71C}"/>
              </a:ext>
            </a:extLst>
          </p:cNvPr>
          <p:cNvSpPr/>
          <p:nvPr userDrawn="1"/>
        </p:nvSpPr>
        <p:spPr>
          <a:xfrm>
            <a:off x="4217769" y="0"/>
            <a:ext cx="1459831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84A9503-A662-4E93-B42E-6F9AB0EEA8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6037" y="2019982"/>
            <a:ext cx="3019926" cy="3019926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1432921-5EF9-4794-B6C0-BBE8A2E943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6042" y="0"/>
            <a:ext cx="4555958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5969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9456B5-948B-4AA8-A892-2DA8488E2B85}"/>
              </a:ext>
            </a:extLst>
          </p:cNvPr>
          <p:cNvSpPr/>
          <p:nvPr userDrawn="1"/>
        </p:nvSpPr>
        <p:spPr>
          <a:xfrm>
            <a:off x="1834" y="3427951"/>
            <a:ext cx="6096000" cy="3429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030D18-45BB-4FF3-9624-F698102592D5}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73E573F-CDCF-46F0-9758-4A89B67DA5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3071" y="3895344"/>
            <a:ext cx="2068950" cy="2068950"/>
          </a:xfrm>
          <a:prstGeom prst="round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205D7F5-8548-4574-8A97-D66F91B3C4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7574" y="3895344"/>
            <a:ext cx="2068950" cy="2068950"/>
          </a:xfrm>
          <a:prstGeom prst="round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CC02E-8A97-41D1-9CBF-BDFA81786A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9981" y="914400"/>
            <a:ext cx="2068950" cy="2068950"/>
          </a:xfrm>
          <a:prstGeom prst="round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B058551-AB11-41E0-9A7F-964934A3F2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3071" y="914400"/>
            <a:ext cx="2068950" cy="2068950"/>
          </a:xfrm>
          <a:prstGeom prst="round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253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CCDC83-55A2-4170-9018-B3F7ADD908B0}"/>
              </a:ext>
            </a:extLst>
          </p:cNvPr>
          <p:cNvSpPr/>
          <p:nvPr userDrawn="1"/>
        </p:nvSpPr>
        <p:spPr>
          <a:xfrm>
            <a:off x="0" y="0"/>
            <a:ext cx="12192000" cy="4083485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E419FA9-DBFD-4388-9C90-4289CEE1C7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2363" y="2345167"/>
            <a:ext cx="2068950" cy="2398955"/>
          </a:xfrm>
          <a:prstGeom prst="roundRect">
            <a:avLst>
              <a:gd name="adj" fmla="val 23946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E6C9662-6A61-49FC-8D6A-AD4F5B2CDE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5534" y="2345165"/>
            <a:ext cx="2068950" cy="2398955"/>
          </a:xfrm>
          <a:prstGeom prst="roundRect">
            <a:avLst>
              <a:gd name="adj" fmla="val 23946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4FE27B0-C167-43B1-8F4B-11D0A133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7373" y="2345166"/>
            <a:ext cx="2068950" cy="2398955"/>
          </a:xfrm>
          <a:prstGeom prst="roundRect">
            <a:avLst>
              <a:gd name="adj" fmla="val 23946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3A88C1B-2383-4429-AE20-3024B18BDA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06305" y="2345164"/>
            <a:ext cx="2068950" cy="2398955"/>
          </a:xfrm>
          <a:prstGeom prst="roundRect">
            <a:avLst>
              <a:gd name="adj" fmla="val 23946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8636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7CC7DC-079C-42C0-8F52-0F1C9D842E78}"/>
              </a:ext>
            </a:extLst>
          </p:cNvPr>
          <p:cNvSpPr/>
          <p:nvPr userDrawn="1"/>
        </p:nvSpPr>
        <p:spPr>
          <a:xfrm>
            <a:off x="-8964" y="3429000"/>
            <a:ext cx="2158014" cy="3429001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9732BD-11FB-477E-A9E6-0A8F982CA447}"/>
              </a:ext>
            </a:extLst>
          </p:cNvPr>
          <p:cNvSpPr/>
          <p:nvPr userDrawn="1"/>
        </p:nvSpPr>
        <p:spPr>
          <a:xfrm>
            <a:off x="10033986" y="0"/>
            <a:ext cx="2158014" cy="3429001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7F4AD66-EECF-4148-AEDF-0DDE2AF190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2688" y="2309988"/>
            <a:ext cx="2158014" cy="2158014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4C6994-E328-4253-B551-D7F6800A1B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7128" y="2297430"/>
            <a:ext cx="2158014" cy="2158014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248368B-EBA0-45D2-97B3-1B22CC2646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1742" y="2309988"/>
            <a:ext cx="2158014" cy="2158014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4424875-27A2-4ABA-8996-CD574558BE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1298" y="2297430"/>
            <a:ext cx="2158014" cy="2158014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133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19770E-4867-4DC1-AC5B-957F3B12FA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" y="1977390"/>
            <a:ext cx="2228850" cy="3166110"/>
          </a:xfrm>
          <a:prstGeom prst="roundRect">
            <a:avLst>
              <a:gd name="adj" fmla="val 8163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837A39D-6092-42AA-8452-A9D2353228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67050" y="1977390"/>
            <a:ext cx="2228850" cy="3166110"/>
          </a:xfrm>
          <a:prstGeom prst="roundRect">
            <a:avLst>
              <a:gd name="adj" fmla="val 8163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1F1B375-610F-4528-9331-8F0BC7E34E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8300" y="1977390"/>
            <a:ext cx="2228850" cy="3166110"/>
          </a:xfrm>
          <a:prstGeom prst="roundRect">
            <a:avLst>
              <a:gd name="adj" fmla="val 8163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6692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73BE2D-ECC6-4333-86EC-7E29B24F69FD}"/>
              </a:ext>
            </a:extLst>
          </p:cNvPr>
          <p:cNvSpPr/>
          <p:nvPr userDrawn="1"/>
        </p:nvSpPr>
        <p:spPr>
          <a:xfrm>
            <a:off x="4164330" y="3234689"/>
            <a:ext cx="3870960" cy="3623311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8DA89-277E-4EF2-A6F8-8505EA134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34689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31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E932F55-7D91-42BA-AEDE-FBF1739222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704" y="1431628"/>
            <a:ext cx="2458995" cy="3410465"/>
          </a:xfrm>
          <a:prstGeom prst="round2Diag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7A0D160-7ABB-43FB-BB39-5A3C50BA3C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9340" y="902043"/>
            <a:ext cx="2458995" cy="3410465"/>
          </a:xfrm>
          <a:prstGeom prst="round2Diag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1741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D9369A-8AB0-486A-A066-C162F953E378}"/>
              </a:ext>
            </a:extLst>
          </p:cNvPr>
          <p:cNvSpPr/>
          <p:nvPr userDrawn="1"/>
        </p:nvSpPr>
        <p:spPr>
          <a:xfrm>
            <a:off x="6223686" y="0"/>
            <a:ext cx="5968314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8D0FE-295E-49BF-9EA7-A02CA2D41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0724" y="1099752"/>
            <a:ext cx="3546390" cy="5758248"/>
          </a:xfrm>
          <a:prstGeom prst="snip2Diag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0998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22104C-FA8A-4C78-9341-B7C5A546170A}"/>
              </a:ext>
            </a:extLst>
          </p:cNvPr>
          <p:cNvSpPr/>
          <p:nvPr userDrawn="1"/>
        </p:nvSpPr>
        <p:spPr>
          <a:xfrm>
            <a:off x="2285999" y="0"/>
            <a:ext cx="5511114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2DA5-C81D-4B49-941B-0031CCB23A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9" y="-1"/>
            <a:ext cx="5523471" cy="6857999"/>
          </a:xfrm>
          <a:prstGeom prst="snip2DiagRect">
            <a:avLst>
              <a:gd name="adj1" fmla="val 49652"/>
              <a:gd name="adj2" fmla="val 16667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3158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ABC2C2-5FBD-4EFA-BC62-853A349800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1103" y="1186249"/>
            <a:ext cx="3842951" cy="4707925"/>
          </a:xfrm>
          <a:prstGeom prst="round2DiagRect">
            <a:avLst>
              <a:gd name="adj1" fmla="val 50000"/>
              <a:gd name="adj2" fmla="val 0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9E057DA-12AE-4F0C-88A3-A4F5592C20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7751804" y="1186248"/>
            <a:ext cx="3842951" cy="4707925"/>
          </a:xfrm>
          <a:prstGeom prst="round2DiagRect">
            <a:avLst>
              <a:gd name="adj1" fmla="val 50000"/>
              <a:gd name="adj2" fmla="val 0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299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D12C9-EDF3-4E1E-9A0C-49CB78788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5593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02451D-6F02-4941-9AE5-92298FAAC112}"/>
              </a:ext>
            </a:extLst>
          </p:cNvPr>
          <p:cNvSpPr/>
          <p:nvPr userDrawn="1"/>
        </p:nvSpPr>
        <p:spPr>
          <a:xfrm>
            <a:off x="9376013" y="0"/>
            <a:ext cx="2815988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7EFD09E-F181-479D-91C7-E0AE7277F3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9959" y="0"/>
            <a:ext cx="5403947" cy="6858000"/>
          </a:xfrm>
          <a:prstGeom prst="round2DiagRect">
            <a:avLst>
              <a:gd name="adj1" fmla="val 50000"/>
              <a:gd name="adj2" fmla="val 0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D65CF0-5EF7-4546-BC14-7BF1DE4F1855}"/>
              </a:ext>
            </a:extLst>
          </p:cNvPr>
          <p:cNvSpPr/>
          <p:nvPr userDrawn="1"/>
        </p:nvSpPr>
        <p:spPr>
          <a:xfrm>
            <a:off x="10246797" y="1323823"/>
            <a:ext cx="1074420" cy="107442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8C20B1-A624-4495-A4CF-9AEAAD18F935}"/>
              </a:ext>
            </a:extLst>
          </p:cNvPr>
          <p:cNvSpPr/>
          <p:nvPr userDrawn="1"/>
        </p:nvSpPr>
        <p:spPr>
          <a:xfrm>
            <a:off x="10246797" y="2900491"/>
            <a:ext cx="1074420" cy="107442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FFF2BF-D60D-4B16-A77E-7C44792535B9}"/>
              </a:ext>
            </a:extLst>
          </p:cNvPr>
          <p:cNvSpPr/>
          <p:nvPr userDrawn="1"/>
        </p:nvSpPr>
        <p:spPr>
          <a:xfrm>
            <a:off x="10246797" y="4477160"/>
            <a:ext cx="1074420" cy="107442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7DCFA44-AA60-4942-9314-8AF5B79042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1511" y="1430003"/>
            <a:ext cx="864992" cy="864992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picturez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94D7882-E268-41A2-B884-047F39E60D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51511" y="3005205"/>
            <a:ext cx="864992" cy="864992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picturez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649781-AD1B-45D3-BF89-F1DC21E0AC5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347564" y="4581874"/>
            <a:ext cx="864992" cy="864992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picturez</a:t>
            </a:r>
          </a:p>
        </p:txBody>
      </p:sp>
    </p:spTree>
    <p:extLst>
      <p:ext uri="{BB962C8B-B14F-4D97-AF65-F5344CB8AC3E}">
        <p14:creationId xmlns:p14="http://schemas.microsoft.com/office/powerpoint/2010/main" val="2000514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05672BE-72B6-4D76-8918-2E2A5FBFE2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31670" y="685800"/>
            <a:ext cx="2442962" cy="3211829"/>
          </a:xfrm>
          <a:prstGeom prst="roundRect">
            <a:avLst>
              <a:gd name="adj" fmla="val 13653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3EAE437-94AF-4F94-90C2-72C34168F8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5058" y="685799"/>
            <a:ext cx="2442962" cy="3211829"/>
          </a:xfrm>
          <a:prstGeom prst="roundRect">
            <a:avLst>
              <a:gd name="adj" fmla="val 13653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310EF3B-D486-40B6-A798-5E75CEE353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2330" y="685799"/>
            <a:ext cx="4979670" cy="3211829"/>
          </a:xfrm>
          <a:prstGeom prst="roundRect">
            <a:avLst>
              <a:gd name="adj" fmla="val 13653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9436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14C3F-0C5A-4801-B044-0661ECDF2E4E}"/>
              </a:ext>
            </a:extLst>
          </p:cNvPr>
          <p:cNvSpPr/>
          <p:nvPr userDrawn="1"/>
        </p:nvSpPr>
        <p:spPr>
          <a:xfrm>
            <a:off x="9292590" y="3429000"/>
            <a:ext cx="2899410" cy="3429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57373-2F04-4DB4-AC6B-CB59AC7C6023}"/>
              </a:ext>
            </a:extLst>
          </p:cNvPr>
          <p:cNvSpPr/>
          <p:nvPr userDrawn="1"/>
        </p:nvSpPr>
        <p:spPr>
          <a:xfrm>
            <a:off x="6393180" y="0"/>
            <a:ext cx="2899410" cy="3429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CF96E9A-2258-4326-9AA6-EF12709640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2590" y="0"/>
            <a:ext cx="2899410" cy="3429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C2D61BF-9F7C-4B1F-8D6E-56AE532AD6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3180" y="3429000"/>
            <a:ext cx="2899410" cy="3429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2172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90F2DC3-E07E-4D84-882A-D03DB4D03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727710" y="708660"/>
            <a:ext cx="5368290" cy="3200400"/>
          </a:xfrm>
          <a:prstGeom prst="round2DiagRect">
            <a:avLst>
              <a:gd name="adj1" fmla="val 38214"/>
              <a:gd name="adj2" fmla="val 0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88A316C-1B34-4E0D-8456-BCF1D7A40A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948940"/>
            <a:ext cx="5368290" cy="3200400"/>
          </a:xfrm>
          <a:prstGeom prst="round2DiagRect">
            <a:avLst>
              <a:gd name="adj1" fmla="val 38214"/>
              <a:gd name="adj2" fmla="val 0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4958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662007-41D6-4395-9F83-215ED56773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6700" y="2651760"/>
            <a:ext cx="2686050" cy="420624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30E465-608A-4434-986F-6A33794072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2975" y="1912620"/>
            <a:ext cx="2686050" cy="302514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85E4E48-5B1B-43B8-987C-1C72D44ECB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9250" y="0"/>
            <a:ext cx="2686050" cy="420624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3355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7E9B61-B439-4A08-9DF8-AD4CDB8461E6}"/>
              </a:ext>
            </a:extLst>
          </p:cNvPr>
          <p:cNvSpPr/>
          <p:nvPr userDrawn="1"/>
        </p:nvSpPr>
        <p:spPr>
          <a:xfrm>
            <a:off x="0" y="4914900"/>
            <a:ext cx="12192001" cy="1943099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BDF12C-1462-4C09-B491-53B7F0C8F5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0000" y="0"/>
            <a:ext cx="4381500" cy="48514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513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77ACC9-CE8A-485A-AEA0-A0A34122704C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025243-79EA-4B4E-A176-2778CEC1E7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24236" y="1139334"/>
            <a:ext cx="864992" cy="864992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picturez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CA40B87-7E93-4C75-86B6-5922E63D9F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4236" y="3869516"/>
            <a:ext cx="864992" cy="864992"/>
          </a:xfrm>
          <a:prstGeom prst="ellipse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Autofit/>
          </a:bodyPr>
          <a:lstStyle>
            <a:lvl1pPr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picturez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67490C-3429-4616-971D-170B40AE30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97900" y="914400"/>
            <a:ext cx="2535510" cy="5200703"/>
          </a:xfrm>
          <a:prstGeom prst="roundRect">
            <a:avLst>
              <a:gd name="adj" fmla="val 11649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9176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313F32-353E-4B82-8079-09BF1BC869A2}"/>
              </a:ext>
            </a:extLst>
          </p:cNvPr>
          <p:cNvSpPr/>
          <p:nvPr userDrawn="1"/>
        </p:nvSpPr>
        <p:spPr>
          <a:xfrm>
            <a:off x="-1" y="0"/>
            <a:ext cx="12192001" cy="4191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779CD-76C1-49F8-9A41-8D3FABDD78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8900" y="1193800"/>
            <a:ext cx="4381500" cy="27432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4209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38321B-11C9-4525-A576-AF9559BA84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132513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7473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EA0DCB-EDBA-44D9-AAE6-6DF04FFDA0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808EA-981A-4380-8DA5-D813E41D5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65331" y="0"/>
            <a:ext cx="2531115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569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81F0F4-5C2B-4D6B-B039-DF1F33951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9854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0542918-366E-F083-03B4-A5AE1B33E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D9083-78EC-E219-4473-4AA08CEE7F57}"/>
              </a:ext>
            </a:extLst>
          </p:cNvPr>
          <p:cNvSpPr txBox="1"/>
          <p:nvPr userDrawn="1"/>
        </p:nvSpPr>
        <p:spPr>
          <a:xfrm>
            <a:off x="8402465" y="6408155"/>
            <a:ext cx="3298980" cy="1615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50" b="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© Copyright 2010-2024 313DEVGRP - All Rights Reserved</a:t>
            </a:r>
            <a:endParaRPr lang="ko-KR" altLang="en-US" sz="1050" b="0" spc="0" dirty="0">
              <a:solidFill>
                <a:schemeClr val="bg1"/>
              </a:solidFill>
              <a:effectLst/>
              <a:latin typeface="프리젠테이션 5 Medium" pitchFamily="2" charset="-127"/>
              <a:ea typeface="프리젠테이션 5 Medium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EDD1E6E-3C0E-DBC9-6DB7-32BAB2398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1" y="5748957"/>
            <a:ext cx="1780249" cy="10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6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개체 틀 4">
            <a:extLst>
              <a:ext uri="{FF2B5EF4-FFF2-40B4-BE49-F238E27FC236}">
                <a16:creationId xmlns:a16="http://schemas.microsoft.com/office/drawing/2014/main" id="{0AD8267E-C159-3B98-B200-A8CD446C5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6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25997C-1FA9-4789-8544-922A72E6A8C9}"/>
              </a:ext>
            </a:extLst>
          </p:cNvPr>
          <p:cNvSpPr txBox="1"/>
          <p:nvPr userDrawn="1"/>
        </p:nvSpPr>
        <p:spPr>
          <a:xfrm>
            <a:off x="8402465" y="6408155"/>
            <a:ext cx="3298980" cy="1615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050" b="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© Copyright 2010-2024 313DEVGRP - All Rights Reserved</a:t>
            </a:r>
            <a:endParaRPr lang="ko-KR" altLang="en-US" sz="1050" b="0" spc="0" dirty="0">
              <a:solidFill>
                <a:schemeClr val="bg1"/>
              </a:solidFill>
              <a:effectLst/>
              <a:latin typeface="프리젠테이션 5 Medium" pitchFamily="2" charset="-127"/>
              <a:ea typeface="프리젠테이션 5 Medium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8829EC-9883-4EFA-8F19-13E241433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1" y="5748957"/>
            <a:ext cx="1780249" cy="10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5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95A2BB-FCCE-4E8C-B70A-5C848B3C0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6107" y="1471962"/>
            <a:ext cx="5731727" cy="392522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effectLst>
            <a:reflection stA="45000" endPos="14000" dist="50800" dir="5400000" sy="-100000" algn="bl" rotWithShape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649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112ED91-D86D-4B63-9185-7D027BF4C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3768436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effectLst>
            <a:reflection endPos="0" dir="5400000" sy="-100000" algn="bl" rotWithShape="0"/>
          </a:effectLst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5739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46D3391-54EF-429F-A8C7-AF80A90F5D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6761" y="-782509"/>
            <a:ext cx="5355239" cy="6858001"/>
          </a:xfrm>
          <a:custGeom>
            <a:avLst/>
            <a:gdLst>
              <a:gd name="connsiteX0" fmla="*/ 4353150 w 5355239"/>
              <a:gd name="connsiteY0" fmla="*/ 1766977 h 6858001"/>
              <a:gd name="connsiteX1" fmla="*/ 4768229 w 5355239"/>
              <a:gd name="connsiteY1" fmla="*/ 1595046 h 6858001"/>
              <a:gd name="connsiteX2" fmla="*/ 5355239 w 5355239"/>
              <a:gd name="connsiteY2" fmla="*/ 2182056 h 6858001"/>
              <a:gd name="connsiteX3" fmla="*/ 5355239 w 5355239"/>
              <a:gd name="connsiteY3" fmla="*/ 5961533 h 6858001"/>
              <a:gd name="connsiteX4" fmla="*/ 4768229 w 5355239"/>
              <a:gd name="connsiteY4" fmla="*/ 6548543 h 6858001"/>
              <a:gd name="connsiteX5" fmla="*/ 4181219 w 5355239"/>
              <a:gd name="connsiteY5" fmla="*/ 5961533 h 6858001"/>
              <a:gd name="connsiteX6" fmla="*/ 4181219 w 5355239"/>
              <a:gd name="connsiteY6" fmla="*/ 2182056 h 6858001"/>
              <a:gd name="connsiteX7" fmla="*/ 4353150 w 5355239"/>
              <a:gd name="connsiteY7" fmla="*/ 1766977 h 6858001"/>
              <a:gd name="connsiteX8" fmla="*/ 3119976 w 5355239"/>
              <a:gd name="connsiteY8" fmla="*/ 204843 h 6858001"/>
              <a:gd name="connsiteX9" fmla="*/ 3535055 w 5355239"/>
              <a:gd name="connsiteY9" fmla="*/ 32911 h 6858001"/>
              <a:gd name="connsiteX10" fmla="*/ 4122065 w 5355239"/>
              <a:gd name="connsiteY10" fmla="*/ 619921 h 6858001"/>
              <a:gd name="connsiteX11" fmla="*/ 4122065 w 5355239"/>
              <a:gd name="connsiteY11" fmla="*/ 4399398 h 6858001"/>
              <a:gd name="connsiteX12" fmla="*/ 3535054 w 5355239"/>
              <a:gd name="connsiteY12" fmla="*/ 4986408 h 6858001"/>
              <a:gd name="connsiteX13" fmla="*/ 2948044 w 5355239"/>
              <a:gd name="connsiteY13" fmla="*/ 4399399 h 6858001"/>
              <a:gd name="connsiteX14" fmla="*/ 2948045 w 5355239"/>
              <a:gd name="connsiteY14" fmla="*/ 619922 h 6858001"/>
              <a:gd name="connsiteX15" fmla="*/ 3119976 w 5355239"/>
              <a:gd name="connsiteY15" fmla="*/ 204843 h 6858001"/>
              <a:gd name="connsiteX16" fmla="*/ 1488550 w 5355239"/>
              <a:gd name="connsiteY16" fmla="*/ 238035 h 6858001"/>
              <a:gd name="connsiteX17" fmla="*/ 2063217 w 5355239"/>
              <a:gd name="connsiteY17" fmla="*/ 0 h 6858001"/>
              <a:gd name="connsiteX18" fmla="*/ 2875919 w 5355239"/>
              <a:gd name="connsiteY18" fmla="*/ 812702 h 6858001"/>
              <a:gd name="connsiteX19" fmla="*/ 2875917 w 5355239"/>
              <a:gd name="connsiteY19" fmla="*/ 6045299 h 6858001"/>
              <a:gd name="connsiteX20" fmla="*/ 2063216 w 5355239"/>
              <a:gd name="connsiteY20" fmla="*/ 6858001 h 6858001"/>
              <a:gd name="connsiteX21" fmla="*/ 2063216 w 5355239"/>
              <a:gd name="connsiteY21" fmla="*/ 6858000 h 6858001"/>
              <a:gd name="connsiteX22" fmla="*/ 1250514 w 5355239"/>
              <a:gd name="connsiteY22" fmla="*/ 6045298 h 6858001"/>
              <a:gd name="connsiteX23" fmla="*/ 1250515 w 5355239"/>
              <a:gd name="connsiteY23" fmla="*/ 812702 h 6858001"/>
              <a:gd name="connsiteX24" fmla="*/ 1488550 w 5355239"/>
              <a:gd name="connsiteY24" fmla="*/ 238035 h 6858001"/>
              <a:gd name="connsiteX25" fmla="*/ 171931 w 5355239"/>
              <a:gd name="connsiteY25" fmla="*/ 825921 h 6858001"/>
              <a:gd name="connsiteX26" fmla="*/ 587010 w 5355239"/>
              <a:gd name="connsiteY26" fmla="*/ 653989 h 6858001"/>
              <a:gd name="connsiteX27" fmla="*/ 1174020 w 5355239"/>
              <a:gd name="connsiteY27" fmla="*/ 1240999 h 6858001"/>
              <a:gd name="connsiteX28" fmla="*/ 1174020 w 5355239"/>
              <a:gd name="connsiteY28" fmla="*/ 5020477 h 6858001"/>
              <a:gd name="connsiteX29" fmla="*/ 587010 w 5355239"/>
              <a:gd name="connsiteY29" fmla="*/ 5607487 h 6858001"/>
              <a:gd name="connsiteX30" fmla="*/ 0 w 5355239"/>
              <a:gd name="connsiteY30" fmla="*/ 5020476 h 6858001"/>
              <a:gd name="connsiteX31" fmla="*/ 0 w 5355239"/>
              <a:gd name="connsiteY31" fmla="*/ 1241000 h 6858001"/>
              <a:gd name="connsiteX32" fmla="*/ 171931 w 5355239"/>
              <a:gd name="connsiteY32" fmla="*/ 82592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55239" h="6858001">
                <a:moveTo>
                  <a:pt x="4353150" y="1766977"/>
                </a:moveTo>
                <a:cubicBezTo>
                  <a:pt x="4459378" y="1660749"/>
                  <a:pt x="4606131" y="1595046"/>
                  <a:pt x="4768229" y="1595046"/>
                </a:cubicBezTo>
                <a:cubicBezTo>
                  <a:pt x="5092426" y="1595046"/>
                  <a:pt x="5355239" y="1857859"/>
                  <a:pt x="5355239" y="2182056"/>
                </a:cubicBezTo>
                <a:lnTo>
                  <a:pt x="5355239" y="5961533"/>
                </a:lnTo>
                <a:cubicBezTo>
                  <a:pt x="5355239" y="6285730"/>
                  <a:pt x="5092426" y="6548543"/>
                  <a:pt x="4768229" y="6548543"/>
                </a:cubicBezTo>
                <a:cubicBezTo>
                  <a:pt x="4444032" y="6548543"/>
                  <a:pt x="4181219" y="6285730"/>
                  <a:pt x="4181219" y="5961533"/>
                </a:cubicBezTo>
                <a:lnTo>
                  <a:pt x="4181219" y="2182056"/>
                </a:lnTo>
                <a:cubicBezTo>
                  <a:pt x="4181219" y="2019958"/>
                  <a:pt x="4246922" y="1873205"/>
                  <a:pt x="4353150" y="1766977"/>
                </a:cubicBezTo>
                <a:close/>
                <a:moveTo>
                  <a:pt x="3119976" y="204843"/>
                </a:moveTo>
                <a:cubicBezTo>
                  <a:pt x="3226204" y="98615"/>
                  <a:pt x="3372957" y="32911"/>
                  <a:pt x="3535055" y="32911"/>
                </a:cubicBezTo>
                <a:cubicBezTo>
                  <a:pt x="3859252" y="32911"/>
                  <a:pt x="4122065" y="295724"/>
                  <a:pt x="4122065" y="619921"/>
                </a:cubicBezTo>
                <a:lnTo>
                  <a:pt x="4122065" y="4399398"/>
                </a:lnTo>
                <a:cubicBezTo>
                  <a:pt x="4122065" y="4723595"/>
                  <a:pt x="3859251" y="4986408"/>
                  <a:pt x="3535054" y="4986408"/>
                </a:cubicBezTo>
                <a:cubicBezTo>
                  <a:pt x="3210857" y="4986409"/>
                  <a:pt x="2948044" y="4723596"/>
                  <a:pt x="2948044" y="4399399"/>
                </a:cubicBezTo>
                <a:lnTo>
                  <a:pt x="2948045" y="619922"/>
                </a:lnTo>
                <a:cubicBezTo>
                  <a:pt x="2948045" y="457823"/>
                  <a:pt x="3013748" y="311071"/>
                  <a:pt x="3119976" y="204843"/>
                </a:cubicBezTo>
                <a:close/>
                <a:moveTo>
                  <a:pt x="1488550" y="238035"/>
                </a:moveTo>
                <a:cubicBezTo>
                  <a:pt x="1635620" y="90964"/>
                  <a:pt x="1838795" y="0"/>
                  <a:pt x="2063217" y="0"/>
                </a:cubicBezTo>
                <a:cubicBezTo>
                  <a:pt x="2512060" y="0"/>
                  <a:pt x="2875919" y="363859"/>
                  <a:pt x="2875919" y="812702"/>
                </a:cubicBezTo>
                <a:cubicBezTo>
                  <a:pt x="2875918" y="2556901"/>
                  <a:pt x="2875917" y="4301100"/>
                  <a:pt x="2875917" y="6045299"/>
                </a:cubicBezTo>
                <a:cubicBezTo>
                  <a:pt x="2875918" y="6494142"/>
                  <a:pt x="2512058" y="6858001"/>
                  <a:pt x="2063216" y="6858001"/>
                </a:cubicBezTo>
                <a:lnTo>
                  <a:pt x="2063216" y="6858000"/>
                </a:lnTo>
                <a:cubicBezTo>
                  <a:pt x="1614374" y="6858000"/>
                  <a:pt x="1250515" y="6494141"/>
                  <a:pt x="1250514" y="6045298"/>
                </a:cubicBezTo>
                <a:lnTo>
                  <a:pt x="1250515" y="812702"/>
                </a:lnTo>
                <a:cubicBezTo>
                  <a:pt x="1250515" y="588280"/>
                  <a:pt x="1341480" y="385104"/>
                  <a:pt x="1488550" y="238035"/>
                </a:cubicBezTo>
                <a:close/>
                <a:moveTo>
                  <a:pt x="171931" y="825921"/>
                </a:moveTo>
                <a:cubicBezTo>
                  <a:pt x="278159" y="719693"/>
                  <a:pt x="424912" y="653989"/>
                  <a:pt x="587010" y="653989"/>
                </a:cubicBezTo>
                <a:cubicBezTo>
                  <a:pt x="911207" y="653989"/>
                  <a:pt x="1174020" y="916802"/>
                  <a:pt x="1174020" y="1240999"/>
                </a:cubicBezTo>
                <a:lnTo>
                  <a:pt x="1174020" y="5020477"/>
                </a:lnTo>
                <a:cubicBezTo>
                  <a:pt x="1174020" y="5344673"/>
                  <a:pt x="911207" y="5607487"/>
                  <a:pt x="587010" y="5607487"/>
                </a:cubicBezTo>
                <a:cubicBezTo>
                  <a:pt x="262813" y="5607486"/>
                  <a:pt x="0" y="5344674"/>
                  <a:pt x="0" y="5020476"/>
                </a:cubicBezTo>
                <a:lnTo>
                  <a:pt x="0" y="1241000"/>
                </a:lnTo>
                <a:cubicBezTo>
                  <a:pt x="0" y="1078901"/>
                  <a:pt x="65703" y="932148"/>
                  <a:pt x="171931" y="825921"/>
                </a:cubicBezTo>
                <a:close/>
              </a:path>
            </a:pathLst>
          </a:cu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413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F3606F-F783-41E7-B154-B468C554E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6210" y="1138989"/>
            <a:ext cx="5895474" cy="5719011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64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8F000-5290-4CC3-9C22-5E886687EE96}"/>
              </a:ext>
            </a:extLst>
          </p:cNvPr>
          <p:cNvSpPr/>
          <p:nvPr userDrawn="1"/>
        </p:nvSpPr>
        <p:spPr>
          <a:xfrm>
            <a:off x="7464791" y="0"/>
            <a:ext cx="4727210" cy="6858000"/>
          </a:xfrm>
          <a:prstGeom prst="rect">
            <a:avLst/>
          </a:prstGeom>
          <a:solidFill>
            <a:srgbClr val="51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3E642FC-DD22-44A8-8D0E-E490BD012E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7788" y="0"/>
            <a:ext cx="2887002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904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8DD12F-A543-4603-B5ED-92C52DF48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7788" y="0"/>
            <a:ext cx="2887002" cy="6858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56C4C8-8FCE-415C-B373-CC1B0EDCC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7787" cy="3429000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249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65884-1640-46A2-A57B-3EE9D1C0C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3BDA8-C4C8-40C8-80C2-A163E3D44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43705-068D-4787-9631-00016C47B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50BB5D-CC92-4ED2-85FE-E472A85E99C0}" type="datetimeFigureOut">
              <a:rPr lang="id-ID" smtClean="0"/>
              <a:pPr/>
              <a:t>14/09/2024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13E98-4CD5-4301-8FB7-04C31F34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B3831-29CD-4A15-931C-792E3997B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046F09-9DDD-46C3-B687-D0210FB4661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736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5" r:id="rId9"/>
    <p:sldLayoutId id="2147483656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9" r:id="rId30"/>
    <p:sldLayoutId id="214748368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-rms.ne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://www.a-rms.net/" TargetMode="External"/><Relationship Id="rId4" Type="http://schemas.openxmlformats.org/officeDocument/2006/relationships/hyperlink" Target="http://www.313.co.kr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개체 틀 4">
            <a:extLst>
              <a:ext uri="{FF2B5EF4-FFF2-40B4-BE49-F238E27FC236}">
                <a16:creationId xmlns:a16="http://schemas.microsoft.com/office/drawing/2014/main" id="{31575BEF-ECB8-47DB-9932-DCC87A348D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60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12982D-0111-4431-91D0-0E6A4B9F6E1D}"/>
              </a:ext>
            </a:extLst>
          </p:cNvPr>
          <p:cNvSpPr txBox="1"/>
          <p:nvPr/>
        </p:nvSpPr>
        <p:spPr>
          <a:xfrm>
            <a:off x="3168090" y="2520081"/>
            <a:ext cx="5855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</a:t>
            </a:r>
            <a:r>
              <a:rPr lang="en-US" sz="66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-RMS</a:t>
            </a:r>
            <a:endParaRPr lang="en-US" sz="6600" spc="200" dirty="0">
              <a:solidFill>
                <a:schemeClr val="bg2">
                  <a:lumMod val="10000"/>
                </a:schemeClr>
              </a:solidFill>
              <a:latin typeface="프리젠테이션 9 Black" pitchFamily="2" charset="-127"/>
              <a:ea typeface="프리젠테이션 9 Black" pitchFamily="2" charset="-127"/>
              <a:cs typeface="프리젠테이션 5 Medium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4592D-3D42-49AC-BBE3-A43F593018A7}"/>
              </a:ext>
            </a:extLst>
          </p:cNvPr>
          <p:cNvSpPr txBox="1"/>
          <p:nvPr/>
        </p:nvSpPr>
        <p:spPr>
          <a:xfrm>
            <a:off x="3849905" y="3642302"/>
            <a:ext cx="4578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313DEVGRP B</a:t>
            </a:r>
            <a:r>
              <a:rPr lang="id-ID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USINESS PRESENTATION</a:t>
            </a:r>
            <a:endParaRPr lang="en-US" sz="1400" spc="300" dirty="0">
              <a:solidFill>
                <a:schemeClr val="bg1">
                  <a:lumMod val="95000"/>
                </a:schemeClr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404A4E-3BC4-4636-AB2F-AE06C28FDE6D}"/>
              </a:ext>
            </a:extLst>
          </p:cNvPr>
          <p:cNvGrpSpPr/>
          <p:nvPr/>
        </p:nvGrpSpPr>
        <p:grpSpPr>
          <a:xfrm>
            <a:off x="5906240" y="2282510"/>
            <a:ext cx="1263727" cy="153639"/>
            <a:chOff x="7473627" y="2136659"/>
            <a:chExt cx="1263727" cy="15363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96B0EC1-B76F-4A0F-A622-B9ED06DA0354}"/>
                </a:ext>
              </a:extLst>
            </p:cNvPr>
            <p:cNvSpPr/>
            <p:nvPr/>
          </p:nvSpPr>
          <p:spPr bwMode="auto">
            <a:xfrm>
              <a:off x="7473627" y="2136659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A95C78-2BEA-4C62-B4EB-C4ECD21B3156}"/>
                </a:ext>
              </a:extLst>
            </p:cNvPr>
            <p:cNvSpPr/>
            <p:nvPr/>
          </p:nvSpPr>
          <p:spPr bwMode="auto">
            <a:xfrm>
              <a:off x="784365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014DD4-86FD-4874-B4B5-C957104E5AB3}"/>
                </a:ext>
              </a:extLst>
            </p:cNvPr>
            <p:cNvSpPr/>
            <p:nvPr/>
          </p:nvSpPr>
          <p:spPr bwMode="auto">
            <a:xfrm>
              <a:off x="821368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68B6078-CC76-428A-9A21-628653E50648}"/>
                </a:ext>
              </a:extLst>
            </p:cNvPr>
            <p:cNvSpPr/>
            <p:nvPr/>
          </p:nvSpPr>
          <p:spPr bwMode="auto">
            <a:xfrm>
              <a:off x="8583715" y="2136659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7CDC0F6-B0BB-465A-90C2-89BCD7F61A26}"/>
              </a:ext>
            </a:extLst>
          </p:cNvPr>
          <p:cNvSpPr/>
          <p:nvPr/>
        </p:nvSpPr>
        <p:spPr>
          <a:xfrm>
            <a:off x="548005" y="0"/>
            <a:ext cx="276999" cy="332508"/>
          </a:xfrm>
          <a:prstGeom prst="rect">
            <a:avLst/>
          </a:prstGeom>
          <a:solidFill>
            <a:srgbClr val="E4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88C6B7-5E19-4230-A3D6-7281D02C1156}"/>
              </a:ext>
            </a:extLst>
          </p:cNvPr>
          <p:cNvSpPr txBox="1"/>
          <p:nvPr/>
        </p:nvSpPr>
        <p:spPr>
          <a:xfrm rot="16200000">
            <a:off x="-299503" y="2218779"/>
            <a:ext cx="1972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spc="600" dirty="0">
                <a:solidFill>
                  <a:schemeClr val="bg1">
                    <a:lumMod val="95000"/>
                  </a:schemeClr>
                </a:solidFill>
                <a:latin typeface="프리젠테이션 5 Medium" pitchFamily="2" charset="-127"/>
                <a:ea typeface="프리젠테이션 5 Medium" pitchFamily="2" charset="-127"/>
                <a:cs typeface="프리젠테이션 5 Medium" panose="020F0502020204030203" pitchFamily="34" charset="0"/>
              </a:rPr>
              <a:t>DESIGN 202</a:t>
            </a:r>
            <a:r>
              <a:rPr lang="en-US" sz="1200" b="1" spc="600" dirty="0">
                <a:solidFill>
                  <a:schemeClr val="bg1">
                    <a:lumMod val="95000"/>
                  </a:schemeClr>
                </a:solidFill>
                <a:latin typeface="프리젠테이션 5 Medium" pitchFamily="2" charset="-127"/>
                <a:ea typeface="프리젠테이션 5 Medium" pitchFamily="2" charset="-127"/>
                <a:cs typeface="프리젠테이션 5 Medium" panose="020F0502020204030203" pitchFamily="34" charset="0"/>
              </a:rPr>
              <a:t>4</a:t>
            </a:r>
            <a:endParaRPr lang="en-ID" sz="1200" b="1" spc="600" dirty="0">
              <a:solidFill>
                <a:schemeClr val="bg1">
                  <a:lumMod val="95000"/>
                </a:schemeClr>
              </a:solidFill>
              <a:latin typeface="프리젠테이션 5 Medium" pitchFamily="2" charset="-127"/>
              <a:ea typeface="프리젠테이션 5 Medium" pitchFamily="2" charset="-127"/>
              <a:cs typeface="프리젠테이션 5 Medium" panose="020F0502020204030203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7200680-D055-46DD-BBF0-D187A84DE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2" y="513632"/>
            <a:ext cx="1414398" cy="8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8D6B51-BC71-4FB5-BD6B-A86753B7003D}"/>
              </a:ext>
            </a:extLst>
          </p:cNvPr>
          <p:cNvSpPr txBox="1"/>
          <p:nvPr/>
        </p:nvSpPr>
        <p:spPr>
          <a:xfrm>
            <a:off x="8000297" y="6148158"/>
            <a:ext cx="3792064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© Copyright 2010-2024 </a:t>
            </a:r>
            <a:r>
              <a:rPr lang="en-US" altLang="ko-KR" sz="120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313DEVGRP</a:t>
            </a:r>
            <a:r>
              <a:rPr lang="en-US" altLang="ko-KR" sz="1200" b="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 - All Rights Reserved</a:t>
            </a:r>
            <a:endParaRPr lang="ko-KR" altLang="en-US" sz="1200" b="0" spc="0" dirty="0">
              <a:solidFill>
                <a:schemeClr val="bg1"/>
              </a:solidFill>
              <a:effectLst/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5607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4231644"/>
            <a:ext cx="7783831" cy="1431694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7783832" cy="264558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rgbClr val="E49400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측정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할 수 없다면 </a:t>
            </a:r>
            <a:r>
              <a:rPr lang="ko-KR" altLang="en-US" sz="2000" dirty="0">
                <a:solidFill>
                  <a:srgbClr val="E49400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관리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할 수 없고 관리할 수 없으면 </a:t>
            </a:r>
            <a:r>
              <a:rPr lang="ko-KR" altLang="en-US" sz="2000" dirty="0">
                <a:solidFill>
                  <a:srgbClr val="E49400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개선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시킬 수도 없다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.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3071-C91A-083C-AF37-CD1E30D69E1C}"/>
              </a:ext>
            </a:extLst>
          </p:cNvPr>
          <p:cNvSpPr txBox="1"/>
          <p:nvPr/>
        </p:nvSpPr>
        <p:spPr>
          <a:xfrm>
            <a:off x="693576" y="4347326"/>
            <a:ext cx="763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① 해결의 효과는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오류 수정 비용이 가장 싸다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는 것입니다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! (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작업자가 요구사항을 오해하지 않게 해야 합니다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! )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②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프로젝트 요구사항의 일관성 및 완전성에 대한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결함을 사전에 제거하여 재작업을 감소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시킴으로써</a:t>
            </a:r>
          </a:p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     궁극적으로 프로젝트의 달성에 긍정적인 효과 제공해야 합니다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③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변화가 없다면</a:t>
            </a:r>
            <a:r>
              <a:rPr lang="en-US" altLang="ko-KR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작업자는 요구사항을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기획의도를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지시사항을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제대로 이해하지 못하고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그저 하라는 대로 하게 됩니다</a:t>
            </a:r>
            <a:r>
              <a:rPr lang="en-US" altLang="ko-KR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  <a:endParaRPr lang="en-US" altLang="ko-KR" sz="1000" dirty="0">
              <a:solidFill>
                <a:srgbClr val="E4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만약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측정하고 있다면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그 측정 데이터는 혹시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ISSUE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만을 기반하고 있는 데이터 아닙니까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FBF1941-E2EE-8E79-AEC9-FC89263DB195}"/>
              </a:ext>
            </a:extLst>
          </p:cNvPr>
          <p:cNvCxnSpPr>
            <a:cxnSpLocks/>
          </p:cNvCxnSpPr>
          <p:nvPr/>
        </p:nvCxnSpPr>
        <p:spPr>
          <a:xfrm>
            <a:off x="600074" y="4090623"/>
            <a:ext cx="778383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배경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8BD0604F-762C-40E1-A443-6135F875E358}"/>
              </a:ext>
            </a:extLst>
          </p:cNvPr>
          <p:cNvSpPr/>
          <p:nvPr/>
        </p:nvSpPr>
        <p:spPr>
          <a:xfrm>
            <a:off x="8519097" y="1965082"/>
            <a:ext cx="3273817" cy="369825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100" dirty="0">
              <a:latin typeface="프리젠테이션 5 Medium" panose="020B0600000000000000" pitchFamily="34" charset="-127"/>
              <a:ea typeface="프리젠테이션 5 Medium" panose="020B0600000000000000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5B327E4-F9EE-4845-B522-E849E85C04A0}"/>
              </a:ext>
            </a:extLst>
          </p:cNvPr>
          <p:cNvSpPr/>
          <p:nvPr/>
        </p:nvSpPr>
        <p:spPr>
          <a:xfrm>
            <a:off x="8519097" y="1326191"/>
            <a:ext cx="3273817" cy="547405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9049A6-8BCB-41FB-ACFF-B566CA840C06}"/>
              </a:ext>
            </a:extLst>
          </p:cNvPr>
          <p:cNvSpPr txBox="1"/>
          <p:nvPr/>
        </p:nvSpPr>
        <p:spPr>
          <a:xfrm>
            <a:off x="8889987" y="1446004"/>
            <a:ext cx="27019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요구사항 </a:t>
            </a:r>
            <a:r>
              <a:rPr lang="en-US" altLang="ko-KR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+ ALM </a:t>
            </a:r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의 데이터 </a:t>
            </a:r>
            <a:r>
              <a:rPr lang="en-US" altLang="ko-KR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= </a:t>
            </a:r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측정 </a:t>
            </a:r>
            <a:r>
              <a:rPr lang="en-US" altLang="ko-KR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OK !</a:t>
            </a:r>
            <a:endParaRPr lang="ko-KR" altLang="en-US" sz="1300" dirty="0">
              <a:solidFill>
                <a:srgbClr val="A4C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89426B48-C6DB-44AD-A1EA-4E4CB7081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6" y="1517954"/>
            <a:ext cx="7742149" cy="2348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BD75ED8-E9BB-41F0-8030-CF5BF4D9E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91" y="2389703"/>
            <a:ext cx="3124428" cy="1417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AB6218D0-5EFB-4DC7-B2AA-81127677D849}"/>
              </a:ext>
            </a:extLst>
          </p:cNvPr>
          <p:cNvSpPr/>
          <p:nvPr/>
        </p:nvSpPr>
        <p:spPr>
          <a:xfrm>
            <a:off x="8739423" y="4231644"/>
            <a:ext cx="1271244" cy="1276069"/>
          </a:xfrm>
          <a:prstGeom prst="rect">
            <a:avLst/>
          </a:prstGeom>
          <a:solidFill>
            <a:srgbClr val="EDF6F6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>
                <a:solidFill>
                  <a:srgbClr val="5B9BD5"/>
                </a:solidFill>
                <a:latin typeface="프리젠테이션 5 Medium" pitchFamily="2" charset="-127"/>
                <a:ea typeface="프리젠테이션 5 Medium" pitchFamily="2" charset="-127"/>
              </a:rPr>
              <a:t>요구사항</a:t>
            </a:r>
            <a:br>
              <a:rPr lang="en-US" altLang="ko-KR" sz="1200" dirty="0">
                <a:solidFill>
                  <a:srgbClr val="5B9BD5"/>
                </a:solidFill>
                <a:latin typeface="프리젠테이션 5 Medium" pitchFamily="2" charset="-127"/>
                <a:ea typeface="프리젠테이션 5 Medium" pitchFamily="2" charset="-127"/>
              </a:rPr>
            </a:br>
            <a:r>
              <a:rPr lang="en-US" altLang="ko-KR" sz="1200" dirty="0">
                <a:solidFill>
                  <a:srgbClr val="5B9BD5"/>
                </a:solidFill>
                <a:latin typeface="프리젠테이션 5 Medium" pitchFamily="2" charset="-127"/>
                <a:ea typeface="프리젠테이션 5 Medium" pitchFamily="2" charset="-127"/>
              </a:rPr>
              <a:t>vs</a:t>
            </a:r>
            <a:br>
              <a:rPr lang="en-US" altLang="ko-KR" sz="1200" dirty="0">
                <a:solidFill>
                  <a:srgbClr val="5B9BD5"/>
                </a:solidFill>
                <a:latin typeface="프리젠테이션 5 Medium" pitchFamily="2" charset="-127"/>
                <a:ea typeface="프리젠테이션 5 Medium" pitchFamily="2" charset="-127"/>
              </a:rPr>
            </a:br>
            <a:r>
              <a:rPr lang="en-US" altLang="ko-KR" sz="1200" dirty="0">
                <a:solidFill>
                  <a:srgbClr val="5B9BD5"/>
                </a:solidFill>
                <a:latin typeface="프리젠테이션 5 Medium" pitchFamily="2" charset="-127"/>
                <a:ea typeface="프리젠테이션 5 Medium" pitchFamily="2" charset="-127"/>
              </a:rPr>
              <a:t>ALM </a:t>
            </a:r>
            <a:r>
              <a:rPr lang="en-US" altLang="ko-KR" sz="1000" dirty="0">
                <a:solidFill>
                  <a:srgbClr val="5B9BD5"/>
                </a:solidFill>
                <a:latin typeface="프리젠테이션 5 Medium" pitchFamily="2" charset="-127"/>
                <a:ea typeface="프리젠테이션 5 Medium" pitchFamily="2" charset="-127"/>
              </a:rPr>
              <a:t>( ISSUE )</a:t>
            </a:r>
            <a:endParaRPr lang="ko-KR" altLang="en-US" sz="1000" dirty="0">
              <a:solidFill>
                <a:srgbClr val="5B9BD5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D9490CE-D124-4DDB-B99A-3AA6A0A0A864}"/>
              </a:ext>
            </a:extLst>
          </p:cNvPr>
          <p:cNvSpPr/>
          <p:nvPr/>
        </p:nvSpPr>
        <p:spPr>
          <a:xfrm>
            <a:off x="10266168" y="4231644"/>
            <a:ext cx="1271245" cy="1276068"/>
          </a:xfrm>
          <a:prstGeom prst="rect">
            <a:avLst/>
          </a:prstGeom>
          <a:solidFill>
            <a:srgbClr val="EAF4E7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문서 </a:t>
            </a:r>
            <a:r>
              <a:rPr lang="en-US" altLang="ko-KR" sz="10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( </a:t>
            </a:r>
            <a:r>
              <a:rPr lang="ko-KR" altLang="en-US" sz="10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요구사항 </a:t>
            </a:r>
            <a:r>
              <a:rPr lang="en-US" altLang="ko-KR" sz="10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) </a:t>
            </a:r>
            <a:r>
              <a:rPr lang="ko-KR" altLang="en-US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가</a:t>
            </a:r>
            <a:br>
              <a:rPr lang="en-US" altLang="ko-KR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</a:br>
            <a:r>
              <a:rPr lang="en-US" altLang="ko-KR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ALM </a:t>
            </a:r>
            <a:r>
              <a:rPr lang="en-US" altLang="ko-KR" sz="10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( ISSUE )</a:t>
            </a:r>
            <a:r>
              <a:rPr lang="en-US" altLang="ko-KR" sz="105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 </a:t>
            </a:r>
            <a:r>
              <a:rPr lang="ko-KR" altLang="en-US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로</a:t>
            </a:r>
            <a:br>
              <a:rPr lang="en-US" altLang="ko-KR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</a:br>
            <a:r>
              <a:rPr lang="ko-KR" altLang="en-US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전환 가능한가</a:t>
            </a:r>
            <a:r>
              <a:rPr lang="en-US" altLang="ko-KR" sz="1200" spc="-50" dirty="0">
                <a:solidFill>
                  <a:srgbClr val="77A7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spc="-50" dirty="0">
              <a:solidFill>
                <a:srgbClr val="77A7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757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4231644"/>
            <a:ext cx="7783831" cy="1431694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10935664" cy="264558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“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예측 가능한 비지니스＂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그 시작은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“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작은 변화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–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가시성＂ 입니다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.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3071-C91A-083C-AF37-CD1E30D69E1C}"/>
              </a:ext>
            </a:extLst>
          </p:cNvPr>
          <p:cNvSpPr txBox="1"/>
          <p:nvPr/>
        </p:nvSpPr>
        <p:spPr>
          <a:xfrm>
            <a:off x="693576" y="4279086"/>
            <a:ext cx="7631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①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명확한 목표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설정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Scope (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관리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-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✔ 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는 제품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) –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  관리 기능이 있습니다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②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시장 출시 시기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설정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Time (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관리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-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✔ 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는 버전으로 일정을 구분 짓고 요구사항을 관리 합니다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③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효율적인 인력 배치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Resource (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관리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-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✔ 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는 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ALM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 의 이슈 할당자를 수집하여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퍼포먼스를 측정합니다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④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투자의</a:t>
            </a:r>
            <a:r>
              <a:rPr lang="en-US" altLang="ko-KR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근거와 예측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Cost (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관리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-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✔ 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는 요구사항을 기반하여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수집된 데이터를 기반으로 역산하여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비용을 추적합니다</a:t>
            </a:r>
            <a:r>
              <a:rPr lang="en-US" altLang="ko-KR" sz="1200" dirty="0">
                <a:solidFill>
                  <a:prstClr val="white">
                    <a:lumMod val="85000"/>
                  </a:prst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취소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납기 지연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비용 초과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실패의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『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근본적인 원인은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』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무엇이라고 생각하십니까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FBF1941-E2EE-8E79-AEC9-FC89263DB195}"/>
              </a:ext>
            </a:extLst>
          </p:cNvPr>
          <p:cNvCxnSpPr>
            <a:cxnSpLocks/>
          </p:cNvCxnSpPr>
          <p:nvPr/>
        </p:nvCxnSpPr>
        <p:spPr>
          <a:xfrm>
            <a:off x="600074" y="4090623"/>
            <a:ext cx="778383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목표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ACE327F-E08E-413B-9DF0-1616D8B09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78" y="1323798"/>
            <a:ext cx="9690764" cy="2603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F02C4898-9433-4AE7-A055-F2832DB4DF44}"/>
              </a:ext>
            </a:extLst>
          </p:cNvPr>
          <p:cNvSpPr/>
          <p:nvPr/>
        </p:nvSpPr>
        <p:spPr>
          <a:xfrm>
            <a:off x="8535729" y="4231644"/>
            <a:ext cx="3000009" cy="1431694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100" dirty="0">
              <a:latin typeface="프리젠테이션 5 Medium" panose="020B0600000000000000" pitchFamily="34" charset="-127"/>
              <a:ea typeface="프리젠테이션 5 Medium" panose="020B0600000000000000" pitchFamily="34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4069D908-FC3C-4E8F-B140-7B974C0E8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61" y="4185379"/>
            <a:ext cx="2207143" cy="1477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86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6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3315240"/>
            <a:ext cx="10935664" cy="2348098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10935664" cy="1831597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ARMS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적용 전           적용 후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: Work Flow 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취소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납기 지연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비용 초과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실패의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『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근본적인 원인은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』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무엇이라고 생각하십니까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전략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D5E602E6-687C-4929-8F10-A0DDCD58B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459395"/>
              </p:ext>
            </p:extLst>
          </p:nvPr>
        </p:nvGraphicFramePr>
        <p:xfrm>
          <a:off x="1650328" y="3970680"/>
          <a:ext cx="9609912" cy="1350683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201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3062032505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1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506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제품</a:t>
                      </a:r>
                      <a: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서비스</a:t>
                      </a:r>
                      <a: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)</a:t>
                      </a: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 </a:t>
                      </a:r>
                      <a:b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</a:b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등록</a:t>
                      </a:r>
                    </a:p>
                  </a:txBody>
                  <a:tcPr marB="14400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프리젠테이션 7 Bold" pitchFamily="2" charset="-127"/>
                          <a:ea typeface="프리젠테이션 7 Bold" pitchFamily="2" charset="-127"/>
                        </a:rPr>
                        <a:t>버전 등록 </a:t>
                      </a: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ALM</a:t>
                      </a:r>
                      <a:b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</a:b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등록</a:t>
                      </a: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버전 </a:t>
                      </a:r>
                      <a: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- ALM </a:t>
                      </a:r>
                      <a:br>
                        <a:rPr lang="en-US" altLang="ko-KR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</a:b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연결</a:t>
                      </a:r>
                      <a:endParaRPr lang="en-US" altLang="ko-KR" sz="1200" b="1" dirty="0">
                        <a:solidFill>
                          <a:schemeClr val="bg1">
                            <a:lumMod val="8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7 Bold" pitchFamily="2" charset="-127"/>
                        <a:ea typeface="프리젠테이션 7 Bold" pitchFamily="2" charset="-127"/>
                      </a:endParaRP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요구사항 등록</a:t>
                      </a: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요구사항 전파</a:t>
                      </a: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요구사항 수집</a:t>
                      </a: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7 Bold" pitchFamily="2" charset="-127"/>
                          <a:ea typeface="프리젠테이션 7 Bold" pitchFamily="2" charset="-127"/>
                        </a:rPr>
                        <a:t>통계 정보 생성</a:t>
                      </a:r>
                    </a:p>
                  </a:txBody>
                  <a:tcPr marB="144000" anchor="b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36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타원 20">
            <a:extLst>
              <a:ext uri="{FF2B5EF4-FFF2-40B4-BE49-F238E27FC236}">
                <a16:creationId xmlns:a16="http://schemas.microsoft.com/office/drawing/2014/main" id="{FFBB6EAD-8548-407B-AF4A-D0E2F6B28B94}"/>
              </a:ext>
            </a:extLst>
          </p:cNvPr>
          <p:cNvSpPr/>
          <p:nvPr/>
        </p:nvSpPr>
        <p:spPr>
          <a:xfrm>
            <a:off x="3367094" y="3881032"/>
            <a:ext cx="173318" cy="173318"/>
          </a:xfrm>
          <a:prstGeom prst="ellipse">
            <a:avLst/>
          </a:prstGeom>
          <a:solidFill>
            <a:srgbClr val="223660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B4C8178F-4662-48D8-A119-125233AF3900}"/>
              </a:ext>
            </a:extLst>
          </p:cNvPr>
          <p:cNvSpPr/>
          <p:nvPr/>
        </p:nvSpPr>
        <p:spPr>
          <a:xfrm>
            <a:off x="4587282" y="5254210"/>
            <a:ext cx="173318" cy="173318"/>
          </a:xfrm>
          <a:prstGeom prst="ellipse">
            <a:avLst/>
          </a:prstGeom>
          <a:solidFill>
            <a:srgbClr val="2C2E37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FFFCC0AC-B6E7-4852-8F75-8BF7AC40857F}"/>
              </a:ext>
            </a:extLst>
          </p:cNvPr>
          <p:cNvSpPr/>
          <p:nvPr/>
        </p:nvSpPr>
        <p:spPr>
          <a:xfrm>
            <a:off x="6973726" y="3881032"/>
            <a:ext cx="173318" cy="173318"/>
          </a:xfrm>
          <a:prstGeom prst="ellipse">
            <a:avLst/>
          </a:prstGeom>
          <a:solidFill>
            <a:srgbClr val="223660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7502221B-374A-46A4-A860-5B73F36EC5D4}"/>
              </a:ext>
            </a:extLst>
          </p:cNvPr>
          <p:cNvSpPr/>
          <p:nvPr/>
        </p:nvSpPr>
        <p:spPr>
          <a:xfrm>
            <a:off x="10579192" y="5254210"/>
            <a:ext cx="173318" cy="173318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6D1D158-EA1B-4B0D-B7B9-16264F6E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202" y="4249043"/>
            <a:ext cx="471068" cy="4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DC590024-B204-48BE-9398-AA5399E2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8917" y="4175229"/>
            <a:ext cx="650578" cy="6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A00D08B8-B28D-43F0-9F38-7A55D0E8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8652" y="4218358"/>
            <a:ext cx="650578" cy="5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12AFD50C-DDE4-46B4-9778-CB7B1C42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516" y="4218358"/>
            <a:ext cx="550510" cy="55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720D542F-68A0-40B9-AFDB-B8B93360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4169716"/>
            <a:ext cx="650578" cy="6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6AA0A4EA-6C1C-4D79-81F1-F1DABA56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1559" y="4215470"/>
            <a:ext cx="559071" cy="5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https://static.thenounproject.com/png/3149789-200.png">
            <a:extLst>
              <a:ext uri="{FF2B5EF4-FFF2-40B4-BE49-F238E27FC236}">
                <a16:creationId xmlns:a16="http://schemas.microsoft.com/office/drawing/2014/main" id="{1C07DC2E-545E-4EB4-B4D0-6398A642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63" y="4169716"/>
            <a:ext cx="650578" cy="6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9398371A-EE92-4B91-984F-5E4D46CC495B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2492270" y="4484577"/>
            <a:ext cx="676647" cy="10428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2887B727-2CE8-43F9-8502-8285DFC45EDD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>
            <a:off x="3819495" y="4495005"/>
            <a:ext cx="529157" cy="1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7BA3F730-507D-4003-9318-482FB556E20A}"/>
              </a:ext>
            </a:extLst>
          </p:cNvPr>
          <p:cNvCxnSpPr>
            <a:cxnSpLocks/>
            <a:stCxn id="32" idx="3"/>
            <a:endCxn id="47" idx="1"/>
          </p:cNvCxnSpPr>
          <p:nvPr/>
        </p:nvCxnSpPr>
        <p:spPr>
          <a:xfrm>
            <a:off x="4999230" y="4495005"/>
            <a:ext cx="550510" cy="2834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320A05F8-E9CB-4B89-8A1B-96790918F309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7319026" y="4493613"/>
            <a:ext cx="605774" cy="1392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118F8D95-E452-4BC4-998E-D4BF3EDEF44F}"/>
              </a:ext>
            </a:extLst>
          </p:cNvPr>
          <p:cNvCxnSpPr>
            <a:stCxn id="34" idx="3"/>
            <a:endCxn id="37" idx="1"/>
          </p:cNvCxnSpPr>
          <p:nvPr/>
        </p:nvCxnSpPr>
        <p:spPr>
          <a:xfrm>
            <a:off x="8575378" y="4495005"/>
            <a:ext cx="540428" cy="1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942CE88B-ECC9-486D-A5A6-3FCFD8DBF8CF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 flipV="1">
            <a:off x="9766384" y="4495005"/>
            <a:ext cx="578279" cy="1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32EEC314-013E-4D6E-A938-5D84B132731E}"/>
              </a:ext>
            </a:extLst>
          </p:cNvPr>
          <p:cNvCxnSpPr>
            <a:cxnSpLocks/>
            <a:stCxn id="47" idx="3"/>
            <a:endCxn id="33" idx="1"/>
          </p:cNvCxnSpPr>
          <p:nvPr/>
        </p:nvCxnSpPr>
        <p:spPr>
          <a:xfrm flipV="1">
            <a:off x="6193366" y="4493613"/>
            <a:ext cx="575150" cy="4226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pic>
        <p:nvPicPr>
          <p:cNvPr id="47" name="Picture 12">
            <a:extLst>
              <a:ext uri="{FF2B5EF4-FFF2-40B4-BE49-F238E27FC236}">
                <a16:creationId xmlns:a16="http://schemas.microsoft.com/office/drawing/2014/main" id="{B82C81BD-6E2F-4EA2-881F-C9D2AF77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740" y="4169716"/>
            <a:ext cx="643626" cy="6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3359D18-EEC5-4AFC-8FE7-657B380C1AEB}"/>
              </a:ext>
            </a:extLst>
          </p:cNvPr>
          <p:cNvSpPr txBox="1"/>
          <p:nvPr/>
        </p:nvSpPr>
        <p:spPr>
          <a:xfrm>
            <a:off x="8299491" y="5637618"/>
            <a:ext cx="287299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1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이 후 추가적인 데이터 입력 없이 추적 가능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25C55E-6C8E-4D87-A0EA-A781DFAB0E42}"/>
              </a:ext>
            </a:extLst>
          </p:cNvPr>
          <p:cNvSpPr txBox="1"/>
          <p:nvPr/>
        </p:nvSpPr>
        <p:spPr>
          <a:xfrm>
            <a:off x="4714115" y="5637618"/>
            <a:ext cx="351472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등록 및 버전 연결은 한번 수행 이후 지속 사용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1512A1-F651-43A4-9ADC-FBE1A3ABD467}"/>
              </a:ext>
            </a:extLst>
          </p:cNvPr>
          <p:cNvSpPr txBox="1"/>
          <p:nvPr/>
        </p:nvSpPr>
        <p:spPr>
          <a:xfrm>
            <a:off x="3496727" y="3533455"/>
            <a:ext cx="323706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기획서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= ARMS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등록</a:t>
            </a:r>
          </a:p>
        </p:txBody>
      </p:sp>
      <p:cxnSp>
        <p:nvCxnSpPr>
          <p:cNvPr id="53" name="연결선: 꺾임 52">
            <a:extLst>
              <a:ext uri="{FF2B5EF4-FFF2-40B4-BE49-F238E27FC236}">
                <a16:creationId xmlns:a16="http://schemas.microsoft.com/office/drawing/2014/main" id="{6FE96F3B-29E6-4F1C-8A7B-9EA4DD1D4BF4}"/>
              </a:ext>
            </a:extLst>
          </p:cNvPr>
          <p:cNvCxnSpPr>
            <a:cxnSpLocks/>
            <a:endCxn id="67" idx="3"/>
          </p:cNvCxnSpPr>
          <p:nvPr/>
        </p:nvCxnSpPr>
        <p:spPr>
          <a:xfrm rot="10800000">
            <a:off x="4363054" y="2501156"/>
            <a:ext cx="2697329" cy="958982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A4C6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연결선: 꺾임 54">
            <a:extLst>
              <a:ext uri="{FF2B5EF4-FFF2-40B4-BE49-F238E27FC236}">
                <a16:creationId xmlns:a16="http://schemas.microsoft.com/office/drawing/2014/main" id="{2076532D-3001-4F55-871F-1A8A3A3FB589}"/>
              </a:ext>
            </a:extLst>
          </p:cNvPr>
          <p:cNvCxnSpPr>
            <a:cxnSpLocks/>
            <a:stCxn id="24" idx="4"/>
            <a:endCxn id="50" idx="0"/>
          </p:cNvCxnSpPr>
          <p:nvPr/>
        </p:nvCxnSpPr>
        <p:spPr>
          <a:xfrm rot="16200000" flipH="1">
            <a:off x="5467664" y="4633805"/>
            <a:ext cx="210090" cy="1797536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A4C6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연결선: 꺾임 55">
            <a:extLst>
              <a:ext uri="{FF2B5EF4-FFF2-40B4-BE49-F238E27FC236}">
                <a16:creationId xmlns:a16="http://schemas.microsoft.com/office/drawing/2014/main" id="{3D724C28-EFA9-4EBB-8CF1-3B320566EFD5}"/>
              </a:ext>
            </a:extLst>
          </p:cNvPr>
          <p:cNvCxnSpPr>
            <a:cxnSpLocks/>
            <a:stCxn id="29" idx="4"/>
            <a:endCxn id="50" idx="0"/>
          </p:cNvCxnSpPr>
          <p:nvPr/>
        </p:nvCxnSpPr>
        <p:spPr>
          <a:xfrm rot="5400000">
            <a:off x="8463619" y="3435386"/>
            <a:ext cx="210090" cy="419437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A4C6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8" name="연결선: 꺾임 57">
            <a:extLst>
              <a:ext uri="{FF2B5EF4-FFF2-40B4-BE49-F238E27FC236}">
                <a16:creationId xmlns:a16="http://schemas.microsoft.com/office/drawing/2014/main" id="{7D33860A-33CB-48C1-B4BE-DF8F66B04016}"/>
              </a:ext>
            </a:extLst>
          </p:cNvPr>
          <p:cNvCxnSpPr>
            <a:cxnSpLocks/>
            <a:stCxn id="26" idx="0"/>
            <a:endCxn id="76" idx="2"/>
          </p:cNvCxnSpPr>
          <p:nvPr/>
        </p:nvCxnSpPr>
        <p:spPr>
          <a:xfrm rot="5400000" flipH="1" flipV="1">
            <a:off x="8118464" y="1944247"/>
            <a:ext cx="878707" cy="2994864"/>
          </a:xfrm>
          <a:prstGeom prst="bentConnector3">
            <a:avLst>
              <a:gd name="adj1" fmla="val 48447"/>
            </a:avLst>
          </a:prstGeom>
          <a:noFill/>
          <a:ln w="6350" cap="flat" cmpd="sng" algn="ctr">
            <a:solidFill>
              <a:srgbClr val="A4C6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연결선: 꺾임 59">
            <a:extLst>
              <a:ext uri="{FF2B5EF4-FFF2-40B4-BE49-F238E27FC236}">
                <a16:creationId xmlns:a16="http://schemas.microsoft.com/office/drawing/2014/main" id="{CD936DD6-CE69-4DC0-A9CB-7FD4D08BDAD9}"/>
              </a:ext>
            </a:extLst>
          </p:cNvPr>
          <p:cNvCxnSpPr>
            <a:cxnSpLocks/>
            <a:stCxn id="21" idx="0"/>
          </p:cNvCxnSpPr>
          <p:nvPr/>
        </p:nvCxnSpPr>
        <p:spPr>
          <a:xfrm rot="16200000" flipV="1">
            <a:off x="2905737" y="3333015"/>
            <a:ext cx="818846" cy="277187"/>
          </a:xfrm>
          <a:prstGeom prst="bentConnector3">
            <a:avLst>
              <a:gd name="adj1" fmla="val 53093"/>
            </a:avLst>
          </a:prstGeom>
          <a:noFill/>
          <a:ln w="6350" cap="flat" cmpd="sng" algn="ctr">
            <a:solidFill>
              <a:srgbClr val="A4C6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45BCB677-E224-404D-8F35-2C3CD8DCF821}"/>
              </a:ext>
            </a:extLst>
          </p:cNvPr>
          <p:cNvSpPr/>
          <p:nvPr/>
        </p:nvSpPr>
        <p:spPr>
          <a:xfrm rot="16200000">
            <a:off x="-102036" y="4292835"/>
            <a:ext cx="2146511" cy="33542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1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적용 이후 자동화 </a:t>
            </a: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234EB474-67FE-4C04-87FD-6B2E7BE0CCA2}"/>
              </a:ext>
            </a:extLst>
          </p:cNvPr>
          <p:cNvSpPr/>
          <p:nvPr/>
        </p:nvSpPr>
        <p:spPr>
          <a:xfrm rot="16200000">
            <a:off x="213810" y="2180027"/>
            <a:ext cx="1514825" cy="33542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기존 관리체계 진단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EDCD1D32-BBA5-4670-ADFA-B32C2F4BC0EF}"/>
              </a:ext>
            </a:extLst>
          </p:cNvPr>
          <p:cNvGrpSpPr/>
          <p:nvPr/>
        </p:nvGrpSpPr>
        <p:grpSpPr>
          <a:xfrm>
            <a:off x="1974781" y="1991299"/>
            <a:ext cx="2388272" cy="288000"/>
            <a:chOff x="1937884" y="3027898"/>
            <a:chExt cx="2388272" cy="288000"/>
          </a:xfrm>
        </p:grpSpPr>
        <p:sp>
          <p:nvSpPr>
            <p:cNvPr id="64" name="Google Shape;253;p4">
              <a:extLst>
                <a:ext uri="{FF2B5EF4-FFF2-40B4-BE49-F238E27FC236}">
                  <a16:creationId xmlns:a16="http://schemas.microsoft.com/office/drawing/2014/main" id="{3128D38A-BE16-416C-806F-46133CFC7B6B}"/>
                </a:ext>
              </a:extLst>
            </p:cNvPr>
            <p:cNvSpPr/>
            <p:nvPr/>
          </p:nvSpPr>
          <p:spPr>
            <a:xfrm>
              <a:off x="2063178" y="3027898"/>
              <a:ext cx="2262978" cy="288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180000" tIns="0" rIns="36000" bIns="0" anchor="ctr" anchorCtr="0">
              <a:noAutofit/>
            </a:bodyPr>
            <a:lstStyle/>
            <a:p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파일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: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제품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(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서비스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)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기획서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– </a:t>
              </a:r>
              <a:r>
                <a:rPr lang="ko-KR" altLang="en-US" sz="1100" dirty="0" err="1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원드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,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한글</a:t>
              </a:r>
              <a:endParaRPr dirty="0">
                <a:latin typeface="프리젠테이션 4 Regular" pitchFamily="2" charset="-127"/>
                <a:ea typeface="프리젠테이션 4 Regular" pitchFamily="2" charset="-127"/>
              </a:endParaRPr>
            </a:p>
          </p:txBody>
        </p:sp>
        <p:sp>
          <p:nvSpPr>
            <p:cNvPr id="65" name="Google Shape;324;p4">
              <a:extLst>
                <a:ext uri="{FF2B5EF4-FFF2-40B4-BE49-F238E27FC236}">
                  <a16:creationId xmlns:a16="http://schemas.microsoft.com/office/drawing/2014/main" id="{2E776A9F-4480-4F9D-9009-99F6B80D7EFA}"/>
                </a:ext>
              </a:extLst>
            </p:cNvPr>
            <p:cNvSpPr/>
            <p:nvPr/>
          </p:nvSpPr>
          <p:spPr>
            <a:xfrm>
              <a:off x="1937884" y="3046752"/>
              <a:ext cx="250591" cy="251538"/>
            </a:xfrm>
            <a:prstGeom prst="roundRect">
              <a:avLst>
                <a:gd name="adj" fmla="val 9837"/>
              </a:avLst>
            </a:prstGeom>
            <a:solidFill>
              <a:srgbClr val="2F5597">
                <a:alpha val="70000"/>
              </a:srgbClr>
            </a:solidFill>
            <a:ln>
              <a:noFill/>
            </a:ln>
          </p:spPr>
          <p:txBody>
            <a:bodyPr spcFirstLastPara="1" wrap="square" lIns="0" tIns="3600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400" dirty="0">
                  <a:solidFill>
                    <a:schemeClr val="bg1"/>
                  </a:solidFill>
                  <a:latin typeface="프리젠테이션 4 Regular" pitchFamily="2" charset="-127"/>
                  <a:ea typeface="프리젠테이션 4 Regular" pitchFamily="2" charset="-127"/>
                  <a:sym typeface="Arial"/>
                </a:rPr>
                <a:t>1</a:t>
              </a:r>
              <a:endParaRPr sz="14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sym typeface="Arial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313B9EC5-D6AC-4EA6-834A-48D918D1563E}"/>
              </a:ext>
            </a:extLst>
          </p:cNvPr>
          <p:cNvGrpSpPr/>
          <p:nvPr/>
        </p:nvGrpSpPr>
        <p:grpSpPr>
          <a:xfrm>
            <a:off x="1974781" y="2357156"/>
            <a:ext cx="2388272" cy="288000"/>
            <a:chOff x="1937884" y="3027898"/>
            <a:chExt cx="2388272" cy="288000"/>
          </a:xfrm>
        </p:grpSpPr>
        <p:sp>
          <p:nvSpPr>
            <p:cNvPr id="67" name="Google Shape;253;p4">
              <a:extLst>
                <a:ext uri="{FF2B5EF4-FFF2-40B4-BE49-F238E27FC236}">
                  <a16:creationId xmlns:a16="http://schemas.microsoft.com/office/drawing/2014/main" id="{849AB17D-C2CD-4DC6-A84F-F7F7C4B993C8}"/>
                </a:ext>
              </a:extLst>
            </p:cNvPr>
            <p:cNvSpPr/>
            <p:nvPr/>
          </p:nvSpPr>
          <p:spPr>
            <a:xfrm>
              <a:off x="2063178" y="3027898"/>
              <a:ext cx="2262978" cy="288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180000" tIns="0" rIns="36000" bIns="0" anchor="ctr" anchorCtr="0">
              <a:noAutofit/>
            </a:bodyPr>
            <a:lstStyle/>
            <a:p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파일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: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요구사항 관리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( </a:t>
              </a:r>
              <a:r>
                <a:rPr lang="ko-KR" altLang="en-US" sz="1100" dirty="0" err="1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간트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 등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) –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엑셀 </a:t>
              </a:r>
              <a:endParaRPr dirty="0">
                <a:latin typeface="프리젠테이션 4 Regular" pitchFamily="2" charset="-127"/>
                <a:ea typeface="프리젠테이션 4 Regular" pitchFamily="2" charset="-127"/>
              </a:endParaRPr>
            </a:p>
          </p:txBody>
        </p:sp>
        <p:sp>
          <p:nvSpPr>
            <p:cNvPr id="68" name="Google Shape;324;p4">
              <a:extLst>
                <a:ext uri="{FF2B5EF4-FFF2-40B4-BE49-F238E27FC236}">
                  <a16:creationId xmlns:a16="http://schemas.microsoft.com/office/drawing/2014/main" id="{3984AB21-ECF9-4D3E-B966-0F36ABE11898}"/>
                </a:ext>
              </a:extLst>
            </p:cNvPr>
            <p:cNvSpPr/>
            <p:nvPr/>
          </p:nvSpPr>
          <p:spPr>
            <a:xfrm>
              <a:off x="1937884" y="3046752"/>
              <a:ext cx="250591" cy="251538"/>
            </a:xfrm>
            <a:prstGeom prst="roundRect">
              <a:avLst>
                <a:gd name="adj" fmla="val 9837"/>
              </a:avLst>
            </a:prstGeom>
            <a:solidFill>
              <a:srgbClr val="2F5597"/>
            </a:solidFill>
            <a:ln>
              <a:noFill/>
            </a:ln>
          </p:spPr>
          <p:txBody>
            <a:bodyPr spcFirstLastPara="1" wrap="square" lIns="0" tIns="3600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400" dirty="0">
                  <a:solidFill>
                    <a:schemeClr val="bg1"/>
                  </a:solidFill>
                  <a:latin typeface="프리젠테이션 4 Regular" pitchFamily="2" charset="-127"/>
                  <a:ea typeface="프리젠테이션 4 Regular" pitchFamily="2" charset="-127"/>
                  <a:sym typeface="Arial"/>
                </a:rPr>
                <a:t>2</a:t>
              </a:r>
              <a:endParaRPr sz="14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sym typeface="Arial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95F2B5FC-6614-47B2-B183-713DDE08BBDF}"/>
              </a:ext>
            </a:extLst>
          </p:cNvPr>
          <p:cNvGrpSpPr/>
          <p:nvPr/>
        </p:nvGrpSpPr>
        <p:grpSpPr>
          <a:xfrm>
            <a:off x="1974781" y="2714424"/>
            <a:ext cx="2388272" cy="288000"/>
            <a:chOff x="1937884" y="3027898"/>
            <a:chExt cx="2388272" cy="288000"/>
          </a:xfrm>
        </p:grpSpPr>
        <p:sp>
          <p:nvSpPr>
            <p:cNvPr id="70" name="Google Shape;253;p4">
              <a:extLst>
                <a:ext uri="{FF2B5EF4-FFF2-40B4-BE49-F238E27FC236}">
                  <a16:creationId xmlns:a16="http://schemas.microsoft.com/office/drawing/2014/main" id="{BEABE4E2-5EB6-491E-B0FD-D0C9BA6E5C91}"/>
                </a:ext>
              </a:extLst>
            </p:cNvPr>
            <p:cNvSpPr/>
            <p:nvPr/>
          </p:nvSpPr>
          <p:spPr>
            <a:xfrm>
              <a:off x="2063178" y="3027898"/>
              <a:ext cx="2262978" cy="288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180000" tIns="0" rIns="36000" bIns="0" anchor="ctr" anchorCtr="0">
              <a:noAutofit/>
            </a:bodyPr>
            <a:lstStyle/>
            <a:p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회의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: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요구사항 전파 </a:t>
              </a:r>
              <a:r>
                <a:rPr lang="en-US" altLang="ko-KR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– </a:t>
              </a:r>
              <a:r>
                <a:rPr lang="ko-KR" altLang="en-US" sz="1100" dirty="0">
                  <a:solidFill>
                    <a:srgbClr val="FFFFFF"/>
                  </a:solidFill>
                  <a:latin typeface="프리젠테이션 4 Regular" pitchFamily="2" charset="-127"/>
                  <a:ea typeface="프리젠테이션 4 Regular" pitchFamily="2" charset="-127"/>
                </a:rPr>
                <a:t>워크샵 등</a:t>
              </a:r>
              <a:endParaRPr dirty="0">
                <a:latin typeface="프리젠테이션 4 Regular" pitchFamily="2" charset="-127"/>
                <a:ea typeface="프리젠테이션 4 Regular" pitchFamily="2" charset="-127"/>
              </a:endParaRPr>
            </a:p>
          </p:txBody>
        </p:sp>
        <p:sp>
          <p:nvSpPr>
            <p:cNvPr id="71" name="Google Shape;324;p4">
              <a:extLst>
                <a:ext uri="{FF2B5EF4-FFF2-40B4-BE49-F238E27FC236}">
                  <a16:creationId xmlns:a16="http://schemas.microsoft.com/office/drawing/2014/main" id="{18A1F583-F177-4050-94DA-4D4848E056A6}"/>
                </a:ext>
              </a:extLst>
            </p:cNvPr>
            <p:cNvSpPr/>
            <p:nvPr/>
          </p:nvSpPr>
          <p:spPr>
            <a:xfrm>
              <a:off x="1937884" y="3046752"/>
              <a:ext cx="250591" cy="251538"/>
            </a:xfrm>
            <a:prstGeom prst="roundRect">
              <a:avLst>
                <a:gd name="adj" fmla="val 9837"/>
              </a:avLst>
            </a:prstGeom>
            <a:solidFill>
              <a:srgbClr val="2F5597"/>
            </a:solidFill>
            <a:ln>
              <a:noFill/>
            </a:ln>
          </p:spPr>
          <p:txBody>
            <a:bodyPr spcFirstLastPara="1" wrap="square" lIns="0" tIns="3600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400" dirty="0">
                  <a:solidFill>
                    <a:schemeClr val="bg1"/>
                  </a:solidFill>
                  <a:latin typeface="프리젠테이션 4 Regular" pitchFamily="2" charset="-127"/>
                  <a:ea typeface="프리젠테이션 4 Regular" pitchFamily="2" charset="-127"/>
                  <a:sym typeface="Arial"/>
                </a:rPr>
                <a:t>3</a:t>
              </a:r>
              <a:endParaRPr sz="14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sym typeface="Arial"/>
              </a:endParaRPr>
            </a:p>
          </p:txBody>
        </p:sp>
      </p:grpSp>
      <p:sp>
        <p:nvSpPr>
          <p:cNvPr id="72" name="이등변 삼각형 71">
            <a:extLst>
              <a:ext uri="{FF2B5EF4-FFF2-40B4-BE49-F238E27FC236}">
                <a16:creationId xmlns:a16="http://schemas.microsoft.com/office/drawing/2014/main" id="{853E1830-1228-47B4-8EEA-6E2F5BDB6330}"/>
              </a:ext>
            </a:extLst>
          </p:cNvPr>
          <p:cNvSpPr/>
          <p:nvPr/>
        </p:nvSpPr>
        <p:spPr>
          <a:xfrm rot="5400000">
            <a:off x="4482379" y="2381897"/>
            <a:ext cx="701865" cy="187952"/>
          </a:xfrm>
          <a:prstGeom prst="triangl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C12EBF1-44EA-4676-B78D-56F563FD15CC}"/>
              </a:ext>
            </a:extLst>
          </p:cNvPr>
          <p:cNvSpPr txBox="1"/>
          <p:nvPr/>
        </p:nvSpPr>
        <p:spPr>
          <a:xfrm>
            <a:off x="1650329" y="1606256"/>
            <a:ext cx="311027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전통적인 기획 및 관리 프로세스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FBA7FB6-C451-4647-8E4E-EAF85CC2CDE6}"/>
              </a:ext>
            </a:extLst>
          </p:cNvPr>
          <p:cNvSpPr txBox="1"/>
          <p:nvPr/>
        </p:nvSpPr>
        <p:spPr>
          <a:xfrm>
            <a:off x="8670973" y="1606256"/>
            <a:ext cx="25149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작업자 및 개발자 업무 지시</a:t>
            </a:r>
          </a:p>
        </p:txBody>
      </p: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73794CA1-F481-4089-96A5-B76CB7A9A045}"/>
              </a:ext>
            </a:extLst>
          </p:cNvPr>
          <p:cNvCxnSpPr>
            <a:cxnSpLocks/>
          </p:cNvCxnSpPr>
          <p:nvPr/>
        </p:nvCxnSpPr>
        <p:spPr>
          <a:xfrm>
            <a:off x="803509" y="3234887"/>
            <a:ext cx="10456731" cy="0"/>
          </a:xfrm>
          <a:prstGeom prst="line">
            <a:avLst/>
          </a:prstGeom>
          <a:ln w="3175">
            <a:solidFill>
              <a:schemeClr val="bg1">
                <a:lumMod val="7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8DB15744-1CF1-41F8-9ABA-776DBAF342D0}"/>
              </a:ext>
            </a:extLst>
          </p:cNvPr>
          <p:cNvSpPr/>
          <p:nvPr/>
        </p:nvSpPr>
        <p:spPr>
          <a:xfrm>
            <a:off x="8670973" y="2043344"/>
            <a:ext cx="2768551" cy="958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혼란스러운 작업자</a:t>
            </a:r>
            <a:endParaRPr lang="en-US" altLang="ko-KR" sz="11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작업자의 요구사항 이해도는 관리자와 다르다</a:t>
            </a:r>
            <a:endParaRPr lang="en-US" altLang="ko-KR" sz="11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관리자의 눈치를 보는 작업자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( 1:N )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커뮤니케이션 할 때마다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달라지는 현실</a:t>
            </a:r>
            <a:endParaRPr lang="en-US" altLang="ko-KR" sz="11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7" name="이등변 삼각형 76">
            <a:extLst>
              <a:ext uri="{FF2B5EF4-FFF2-40B4-BE49-F238E27FC236}">
                <a16:creationId xmlns:a16="http://schemas.microsoft.com/office/drawing/2014/main" id="{345CF1DE-4E91-4AC2-A9E0-74EB13EC0198}"/>
              </a:ext>
            </a:extLst>
          </p:cNvPr>
          <p:cNvSpPr/>
          <p:nvPr/>
        </p:nvSpPr>
        <p:spPr>
          <a:xfrm rot="5400000">
            <a:off x="7993132" y="2374178"/>
            <a:ext cx="701865" cy="187952"/>
          </a:xfrm>
          <a:prstGeom prst="triangl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A594174-D7A7-4F52-A03B-70380EDCF8FD}"/>
              </a:ext>
            </a:extLst>
          </p:cNvPr>
          <p:cNvSpPr txBox="1"/>
          <p:nvPr/>
        </p:nvSpPr>
        <p:spPr>
          <a:xfrm>
            <a:off x="5184708" y="1606256"/>
            <a:ext cx="261376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관리자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( PM,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팀장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… )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의 요구사항</a:t>
            </a: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F3924633-99CE-4DFA-88C1-4C98C2C8BE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8" y="1956572"/>
            <a:ext cx="1033978" cy="1042413"/>
          </a:xfrm>
          <a:prstGeom prst="rect">
            <a:avLst/>
          </a:prstGeom>
        </p:spPr>
      </p:pic>
      <p:sp>
        <p:nvSpPr>
          <p:cNvPr id="80" name="직사각형 79">
            <a:extLst>
              <a:ext uri="{FF2B5EF4-FFF2-40B4-BE49-F238E27FC236}">
                <a16:creationId xmlns:a16="http://schemas.microsoft.com/office/drawing/2014/main" id="{012AE57F-0954-4565-B116-EB15ABE820B6}"/>
              </a:ext>
            </a:extLst>
          </p:cNvPr>
          <p:cNvSpPr/>
          <p:nvPr/>
        </p:nvSpPr>
        <p:spPr>
          <a:xfrm>
            <a:off x="6383792" y="2043344"/>
            <a:ext cx="1803767" cy="958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여기가 바로 문제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!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요구사항의 이해가 단계를 거친다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늘 바쁜 우리 관리자</a:t>
            </a:r>
            <a:endParaRPr lang="en-US" altLang="ko-KR" sz="11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완벽할 수 없는 일관성</a:t>
            </a:r>
            <a:endParaRPr lang="en-US" altLang="ko-KR" sz="11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54" name="연결선: 꺾임 53">
            <a:extLst>
              <a:ext uri="{FF2B5EF4-FFF2-40B4-BE49-F238E27FC236}">
                <a16:creationId xmlns:a16="http://schemas.microsoft.com/office/drawing/2014/main" id="{D43882A4-D400-43DC-99E9-78A0E14A3C0E}"/>
              </a:ext>
            </a:extLst>
          </p:cNvPr>
          <p:cNvCxnSpPr>
            <a:cxnSpLocks/>
            <a:stCxn id="20" idx="4"/>
          </p:cNvCxnSpPr>
          <p:nvPr/>
        </p:nvCxnSpPr>
        <p:spPr>
          <a:xfrm rot="5400000" flipH="1" flipV="1">
            <a:off x="2230065" y="3118170"/>
            <a:ext cx="1000710" cy="892291"/>
          </a:xfrm>
          <a:prstGeom prst="bentConnector3">
            <a:avLst>
              <a:gd name="adj1" fmla="val 61301"/>
            </a:avLst>
          </a:prstGeom>
          <a:noFill/>
          <a:ln w="6350" cap="flat" cmpd="sng" algn="ctr">
            <a:solidFill>
              <a:srgbClr val="A4C6FF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393054A1-9126-41A1-88D4-9ECC9291B3DA}"/>
              </a:ext>
            </a:extLst>
          </p:cNvPr>
          <p:cNvSpPr/>
          <p:nvPr/>
        </p:nvSpPr>
        <p:spPr>
          <a:xfrm>
            <a:off x="2197616" y="3891353"/>
            <a:ext cx="173318" cy="173318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229B6C1-1E88-4A87-9770-0C5444CF0A8C}"/>
              </a:ext>
            </a:extLst>
          </p:cNvPr>
          <p:cNvSpPr txBox="1"/>
          <p:nvPr/>
        </p:nvSpPr>
        <p:spPr>
          <a:xfrm>
            <a:off x="7144680" y="3538596"/>
            <a:ext cx="394225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등록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= ALM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이슈 등록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+ ALM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이슈 수집</a:t>
            </a:r>
          </a:p>
        </p:txBody>
      </p:sp>
      <p:sp>
        <p:nvSpPr>
          <p:cNvPr id="112" name="화살표: 오른쪽 111">
            <a:extLst>
              <a:ext uri="{FF2B5EF4-FFF2-40B4-BE49-F238E27FC236}">
                <a16:creationId xmlns:a16="http://schemas.microsoft.com/office/drawing/2014/main" id="{2C615180-444C-45A5-AE8A-1C53D8649EDC}"/>
              </a:ext>
            </a:extLst>
          </p:cNvPr>
          <p:cNvSpPr/>
          <p:nvPr/>
        </p:nvSpPr>
        <p:spPr>
          <a:xfrm>
            <a:off x="2255495" y="288929"/>
            <a:ext cx="323931" cy="287585"/>
          </a:xfrm>
          <a:prstGeom prst="rightArrow">
            <a:avLst/>
          </a:prstGeom>
          <a:noFill/>
          <a:ln w="3175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5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448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개체 틀 4">
            <a:extLst>
              <a:ext uri="{FF2B5EF4-FFF2-40B4-BE49-F238E27FC236}">
                <a16:creationId xmlns:a16="http://schemas.microsoft.com/office/drawing/2014/main" id="{31575BEF-ECB8-47DB-9932-DCC87A34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6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2982D-0111-4431-91D0-0E6A4B9F6E1D}"/>
              </a:ext>
            </a:extLst>
          </p:cNvPr>
          <p:cNvSpPr txBox="1"/>
          <p:nvPr/>
        </p:nvSpPr>
        <p:spPr>
          <a:xfrm>
            <a:off x="931653" y="2520081"/>
            <a:ext cx="10179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LM + </a:t>
            </a:r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R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MS + P</a:t>
            </a:r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MS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 = </a:t>
            </a:r>
            <a:r>
              <a:rPr lang="en-US" sz="5400" spc="200" dirty="0">
                <a:solidFill>
                  <a:srgbClr val="A4C6FF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A-RMS</a:t>
            </a:r>
            <a:endParaRPr lang="en-US" sz="5400" spc="200" dirty="0">
              <a:solidFill>
                <a:srgbClr val="A4C6FF"/>
              </a:solidFill>
              <a:latin typeface="프리젠테이션 9 Black" pitchFamily="2" charset="-127"/>
              <a:ea typeface="프리젠테이션 9 Black" pitchFamily="2" charset="-127"/>
              <a:cs typeface="프리젠테이션 5 Medium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4592D-3D42-49AC-BBE3-A43F593018A7}"/>
              </a:ext>
            </a:extLst>
          </p:cNvPr>
          <p:cNvSpPr txBox="1"/>
          <p:nvPr/>
        </p:nvSpPr>
        <p:spPr>
          <a:xfrm>
            <a:off x="3849905" y="3642302"/>
            <a:ext cx="4578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 dirty="0">
                <a:solidFill>
                  <a:schemeClr val="bg1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DEMO : </a:t>
            </a:r>
            <a:r>
              <a:rPr lang="en-US" sz="1400" b="1" spc="300" dirty="0">
                <a:solidFill>
                  <a:schemeClr val="bg1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  <a:hlinkClick r:id="rId3"/>
              </a:rPr>
              <a:t>https://www.a-rms.net</a:t>
            </a:r>
            <a:endParaRPr lang="en-US" sz="1400" b="1" spc="300" dirty="0">
              <a:solidFill>
                <a:schemeClr val="bg1"/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7B404A4E-3BC4-4636-AB2F-AE06C28FDE6D}"/>
              </a:ext>
            </a:extLst>
          </p:cNvPr>
          <p:cNvGrpSpPr/>
          <p:nvPr/>
        </p:nvGrpSpPr>
        <p:grpSpPr>
          <a:xfrm>
            <a:off x="6139142" y="2282510"/>
            <a:ext cx="1263727" cy="153639"/>
            <a:chOff x="7473627" y="2136659"/>
            <a:chExt cx="1263727" cy="15363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D96B0EC1-B76F-4A0F-A622-B9ED06DA0354}"/>
                </a:ext>
              </a:extLst>
            </p:cNvPr>
            <p:cNvSpPr/>
            <p:nvPr/>
          </p:nvSpPr>
          <p:spPr bwMode="auto">
            <a:xfrm>
              <a:off x="7473627" y="2136659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81A95C78-2BEA-4C62-B4EB-C4ECD21B3156}"/>
                </a:ext>
              </a:extLst>
            </p:cNvPr>
            <p:cNvSpPr/>
            <p:nvPr/>
          </p:nvSpPr>
          <p:spPr bwMode="auto">
            <a:xfrm>
              <a:off x="784365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A8014DD4-86FD-4874-B4B5-C957104E5AB3}"/>
                </a:ext>
              </a:extLst>
            </p:cNvPr>
            <p:cNvSpPr/>
            <p:nvPr/>
          </p:nvSpPr>
          <p:spPr bwMode="auto">
            <a:xfrm>
              <a:off x="821368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368B6078-CC76-428A-9A21-628653E50648}"/>
                </a:ext>
              </a:extLst>
            </p:cNvPr>
            <p:cNvSpPr/>
            <p:nvPr/>
          </p:nvSpPr>
          <p:spPr bwMode="auto">
            <a:xfrm>
              <a:off x="8583715" y="2136659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66470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2577466" cy="1998466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ARMS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관심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+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목표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=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효과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해결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ARMS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는 어떻게 하면 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관점의 투명한 데이터를 수집하여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업무에 도움이 되면서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분석을 통한 미래를 예측할 수 있을까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를 고민합니다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9050087" y="1324198"/>
            <a:ext cx="2577466" cy="1998466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17BD21C0-B3C7-47F6-A90E-B7AD04CD42D6}"/>
              </a:ext>
            </a:extLst>
          </p:cNvPr>
          <p:cNvGrpSpPr/>
          <p:nvPr/>
        </p:nvGrpSpPr>
        <p:grpSpPr>
          <a:xfrm>
            <a:off x="4023480" y="1526275"/>
            <a:ext cx="4240280" cy="4816907"/>
            <a:chOff x="3935470" y="2103551"/>
            <a:chExt cx="3843246" cy="43658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8" name="자유형: 도형 28">
              <a:extLst>
                <a:ext uri="{FF2B5EF4-FFF2-40B4-BE49-F238E27FC236}">
                  <a16:creationId xmlns:a16="http://schemas.microsoft.com/office/drawing/2014/main" id="{C3161787-0AF7-408B-859C-8D19BD7F8C83}"/>
                </a:ext>
              </a:extLst>
            </p:cNvPr>
            <p:cNvSpPr/>
            <p:nvPr/>
          </p:nvSpPr>
          <p:spPr>
            <a:xfrm>
              <a:off x="4521622" y="2103551"/>
              <a:ext cx="3257094" cy="1539875"/>
            </a:xfrm>
            <a:custGeom>
              <a:avLst/>
              <a:gdLst>
                <a:gd name="connsiteX0" fmla="*/ 0 w 3248025"/>
                <a:gd name="connsiteY0" fmla="*/ 452438 h 1571625"/>
                <a:gd name="connsiteX1" fmla="*/ 4763 w 3248025"/>
                <a:gd name="connsiteY1" fmla="*/ 723900 h 1571625"/>
                <a:gd name="connsiteX2" fmla="*/ 357188 w 3248025"/>
                <a:gd name="connsiteY2" fmla="*/ 1385888 h 1571625"/>
                <a:gd name="connsiteX3" fmla="*/ 2776538 w 3248025"/>
                <a:gd name="connsiteY3" fmla="*/ 1371600 h 1571625"/>
                <a:gd name="connsiteX4" fmla="*/ 3248025 w 3248025"/>
                <a:gd name="connsiteY4" fmla="*/ 1571625 h 1571625"/>
                <a:gd name="connsiteX5" fmla="*/ 2481263 w 3248025"/>
                <a:gd name="connsiteY5" fmla="*/ 266700 h 1571625"/>
                <a:gd name="connsiteX6" fmla="*/ 2266950 w 3248025"/>
                <a:gd name="connsiteY6" fmla="*/ 71438 h 1571625"/>
                <a:gd name="connsiteX7" fmla="*/ 2014538 w 3248025"/>
                <a:gd name="connsiteY7" fmla="*/ 0 h 1571625"/>
                <a:gd name="connsiteX8" fmla="*/ 581025 w 3248025"/>
                <a:gd name="connsiteY8" fmla="*/ 0 h 1571625"/>
                <a:gd name="connsiteX9" fmla="*/ 228600 w 3248025"/>
                <a:gd name="connsiteY9" fmla="*/ 133350 h 1571625"/>
                <a:gd name="connsiteX10" fmla="*/ 0 w 3248025"/>
                <a:gd name="connsiteY10" fmla="*/ 452438 h 1571625"/>
                <a:gd name="connsiteX0" fmla="*/ 0 w 3251200"/>
                <a:gd name="connsiteY0" fmla="*/ 455613 h 1571625"/>
                <a:gd name="connsiteX1" fmla="*/ 7938 w 3251200"/>
                <a:gd name="connsiteY1" fmla="*/ 723900 h 1571625"/>
                <a:gd name="connsiteX2" fmla="*/ 360363 w 3251200"/>
                <a:gd name="connsiteY2" fmla="*/ 1385888 h 1571625"/>
                <a:gd name="connsiteX3" fmla="*/ 2779713 w 3251200"/>
                <a:gd name="connsiteY3" fmla="*/ 1371600 h 1571625"/>
                <a:gd name="connsiteX4" fmla="*/ 3251200 w 3251200"/>
                <a:gd name="connsiteY4" fmla="*/ 1571625 h 1571625"/>
                <a:gd name="connsiteX5" fmla="*/ 2484438 w 3251200"/>
                <a:gd name="connsiteY5" fmla="*/ 266700 h 1571625"/>
                <a:gd name="connsiteX6" fmla="*/ 2270125 w 3251200"/>
                <a:gd name="connsiteY6" fmla="*/ 71438 h 1571625"/>
                <a:gd name="connsiteX7" fmla="*/ 2017713 w 3251200"/>
                <a:gd name="connsiteY7" fmla="*/ 0 h 1571625"/>
                <a:gd name="connsiteX8" fmla="*/ 584200 w 3251200"/>
                <a:gd name="connsiteY8" fmla="*/ 0 h 1571625"/>
                <a:gd name="connsiteX9" fmla="*/ 231775 w 3251200"/>
                <a:gd name="connsiteY9" fmla="*/ 133350 h 1571625"/>
                <a:gd name="connsiteX10" fmla="*/ 0 w 3251200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8305 w 3259505"/>
                <a:gd name="connsiteY0" fmla="*/ 455613 h 1571625"/>
                <a:gd name="connsiteX1" fmla="*/ 16243 w 3259505"/>
                <a:gd name="connsiteY1" fmla="*/ 723900 h 1571625"/>
                <a:gd name="connsiteX2" fmla="*/ 368668 w 3259505"/>
                <a:gd name="connsiteY2" fmla="*/ 1385888 h 1571625"/>
                <a:gd name="connsiteX3" fmla="*/ 2788018 w 3259505"/>
                <a:gd name="connsiteY3" fmla="*/ 1371600 h 1571625"/>
                <a:gd name="connsiteX4" fmla="*/ 3259505 w 3259505"/>
                <a:gd name="connsiteY4" fmla="*/ 1571625 h 1571625"/>
                <a:gd name="connsiteX5" fmla="*/ 2492743 w 3259505"/>
                <a:gd name="connsiteY5" fmla="*/ 266700 h 1571625"/>
                <a:gd name="connsiteX6" fmla="*/ 2278430 w 3259505"/>
                <a:gd name="connsiteY6" fmla="*/ 71438 h 1571625"/>
                <a:gd name="connsiteX7" fmla="*/ 2026018 w 3259505"/>
                <a:gd name="connsiteY7" fmla="*/ 0 h 1571625"/>
                <a:gd name="connsiteX8" fmla="*/ 592505 w 3259505"/>
                <a:gd name="connsiteY8" fmla="*/ 0 h 1571625"/>
                <a:gd name="connsiteX9" fmla="*/ 232936 w 3259505"/>
                <a:gd name="connsiteY9" fmla="*/ 140493 h 1571625"/>
                <a:gd name="connsiteX10" fmla="*/ 8305 w 3259505"/>
                <a:gd name="connsiteY10" fmla="*/ 455613 h 1571625"/>
                <a:gd name="connsiteX0" fmla="*/ 11214 w 3255270"/>
                <a:gd name="connsiteY0" fmla="*/ 457994 h 1571625"/>
                <a:gd name="connsiteX1" fmla="*/ 12008 w 3255270"/>
                <a:gd name="connsiteY1" fmla="*/ 723900 h 1571625"/>
                <a:gd name="connsiteX2" fmla="*/ 364433 w 3255270"/>
                <a:gd name="connsiteY2" fmla="*/ 1385888 h 1571625"/>
                <a:gd name="connsiteX3" fmla="*/ 2783783 w 3255270"/>
                <a:gd name="connsiteY3" fmla="*/ 1371600 h 1571625"/>
                <a:gd name="connsiteX4" fmla="*/ 3255270 w 3255270"/>
                <a:gd name="connsiteY4" fmla="*/ 1571625 h 1571625"/>
                <a:gd name="connsiteX5" fmla="*/ 2488508 w 3255270"/>
                <a:gd name="connsiteY5" fmla="*/ 266700 h 1571625"/>
                <a:gd name="connsiteX6" fmla="*/ 2274195 w 3255270"/>
                <a:gd name="connsiteY6" fmla="*/ 71438 h 1571625"/>
                <a:gd name="connsiteX7" fmla="*/ 2021783 w 3255270"/>
                <a:gd name="connsiteY7" fmla="*/ 0 h 1571625"/>
                <a:gd name="connsiteX8" fmla="*/ 588270 w 3255270"/>
                <a:gd name="connsiteY8" fmla="*/ 0 h 1571625"/>
                <a:gd name="connsiteX9" fmla="*/ 228701 w 3255270"/>
                <a:gd name="connsiteY9" fmla="*/ 140493 h 1571625"/>
                <a:gd name="connsiteX10" fmla="*/ 11214 w 3255270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7094" h="1571625">
                  <a:moveTo>
                    <a:pt x="13038" y="457994"/>
                  </a:moveTo>
                  <a:cubicBezTo>
                    <a:pt x="-2042" y="548481"/>
                    <a:pt x="-6806" y="566738"/>
                    <a:pt x="13832" y="723900"/>
                  </a:cubicBezTo>
                  <a:cubicBezTo>
                    <a:pt x="128132" y="1027113"/>
                    <a:pt x="248782" y="1165225"/>
                    <a:pt x="366257" y="1385888"/>
                  </a:cubicBezTo>
                  <a:lnTo>
                    <a:pt x="2785607" y="1371600"/>
                  </a:lnTo>
                  <a:cubicBezTo>
                    <a:pt x="3064213" y="1440656"/>
                    <a:pt x="3099932" y="1504950"/>
                    <a:pt x="3257094" y="1571625"/>
                  </a:cubicBezTo>
                  <a:lnTo>
                    <a:pt x="2490332" y="266700"/>
                  </a:lnTo>
                  <a:cubicBezTo>
                    <a:pt x="2414131" y="139701"/>
                    <a:pt x="2356982" y="115093"/>
                    <a:pt x="2276019" y="71438"/>
                  </a:cubicBezTo>
                  <a:cubicBezTo>
                    <a:pt x="2122826" y="4762"/>
                    <a:pt x="2112507" y="7144"/>
                    <a:pt x="2023607" y="0"/>
                  </a:cubicBezTo>
                  <a:lnTo>
                    <a:pt x="590094" y="0"/>
                  </a:lnTo>
                  <a:cubicBezTo>
                    <a:pt x="453570" y="11113"/>
                    <a:pt x="362287" y="50800"/>
                    <a:pt x="230525" y="140493"/>
                  </a:cubicBezTo>
                  <a:cubicBezTo>
                    <a:pt x="117549" y="233626"/>
                    <a:pt x="99821" y="274373"/>
                    <a:pt x="13038" y="45799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rgbClr val="9BA7B9">
                    <a:lumMod val="80000"/>
                    <a:lumOff val="20000"/>
                  </a:srgbClr>
                </a:gs>
                <a:gs pos="73000">
                  <a:srgbClr val="19355D"/>
                </a:gs>
                <a:gs pos="54000">
                  <a:srgbClr val="435A7A"/>
                </a:gs>
                <a:gs pos="0">
                  <a:srgbClr val="0A1628"/>
                </a:gs>
                <a:gs pos="90000">
                  <a:schemeClr val="tx1"/>
                </a:gs>
              </a:gsLst>
              <a:lin ang="9000000" scaled="0"/>
              <a:tileRect/>
            </a:gradFill>
            <a:ln w="12700">
              <a:solidFill>
                <a:schemeClr val="tx2">
                  <a:lumMod val="50000"/>
                  <a:alpha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19" name="자유형: 도형 8">
              <a:extLst>
                <a:ext uri="{FF2B5EF4-FFF2-40B4-BE49-F238E27FC236}">
                  <a16:creationId xmlns:a16="http://schemas.microsoft.com/office/drawing/2014/main" id="{CC88557A-C2C5-41E1-8949-A174D791FD3D}"/>
                </a:ext>
              </a:extLst>
            </p:cNvPr>
            <p:cNvSpPr/>
            <p:nvPr/>
          </p:nvSpPr>
          <p:spPr>
            <a:xfrm rot="7200000">
              <a:off x="5033400" y="4070947"/>
              <a:ext cx="3257094" cy="1539875"/>
            </a:xfrm>
            <a:custGeom>
              <a:avLst/>
              <a:gdLst>
                <a:gd name="connsiteX0" fmla="*/ 0 w 3248025"/>
                <a:gd name="connsiteY0" fmla="*/ 452438 h 1571625"/>
                <a:gd name="connsiteX1" fmla="*/ 4763 w 3248025"/>
                <a:gd name="connsiteY1" fmla="*/ 723900 h 1571625"/>
                <a:gd name="connsiteX2" fmla="*/ 357188 w 3248025"/>
                <a:gd name="connsiteY2" fmla="*/ 1385888 h 1571625"/>
                <a:gd name="connsiteX3" fmla="*/ 2776538 w 3248025"/>
                <a:gd name="connsiteY3" fmla="*/ 1371600 h 1571625"/>
                <a:gd name="connsiteX4" fmla="*/ 3248025 w 3248025"/>
                <a:gd name="connsiteY4" fmla="*/ 1571625 h 1571625"/>
                <a:gd name="connsiteX5" fmla="*/ 2481263 w 3248025"/>
                <a:gd name="connsiteY5" fmla="*/ 266700 h 1571625"/>
                <a:gd name="connsiteX6" fmla="*/ 2266950 w 3248025"/>
                <a:gd name="connsiteY6" fmla="*/ 71438 h 1571625"/>
                <a:gd name="connsiteX7" fmla="*/ 2014538 w 3248025"/>
                <a:gd name="connsiteY7" fmla="*/ 0 h 1571625"/>
                <a:gd name="connsiteX8" fmla="*/ 581025 w 3248025"/>
                <a:gd name="connsiteY8" fmla="*/ 0 h 1571625"/>
                <a:gd name="connsiteX9" fmla="*/ 228600 w 3248025"/>
                <a:gd name="connsiteY9" fmla="*/ 133350 h 1571625"/>
                <a:gd name="connsiteX10" fmla="*/ 0 w 3248025"/>
                <a:gd name="connsiteY10" fmla="*/ 452438 h 1571625"/>
                <a:gd name="connsiteX0" fmla="*/ 0 w 3251200"/>
                <a:gd name="connsiteY0" fmla="*/ 455613 h 1571625"/>
                <a:gd name="connsiteX1" fmla="*/ 7938 w 3251200"/>
                <a:gd name="connsiteY1" fmla="*/ 723900 h 1571625"/>
                <a:gd name="connsiteX2" fmla="*/ 360363 w 3251200"/>
                <a:gd name="connsiteY2" fmla="*/ 1385888 h 1571625"/>
                <a:gd name="connsiteX3" fmla="*/ 2779713 w 3251200"/>
                <a:gd name="connsiteY3" fmla="*/ 1371600 h 1571625"/>
                <a:gd name="connsiteX4" fmla="*/ 3251200 w 3251200"/>
                <a:gd name="connsiteY4" fmla="*/ 1571625 h 1571625"/>
                <a:gd name="connsiteX5" fmla="*/ 2484438 w 3251200"/>
                <a:gd name="connsiteY5" fmla="*/ 266700 h 1571625"/>
                <a:gd name="connsiteX6" fmla="*/ 2270125 w 3251200"/>
                <a:gd name="connsiteY6" fmla="*/ 71438 h 1571625"/>
                <a:gd name="connsiteX7" fmla="*/ 2017713 w 3251200"/>
                <a:gd name="connsiteY7" fmla="*/ 0 h 1571625"/>
                <a:gd name="connsiteX8" fmla="*/ 584200 w 3251200"/>
                <a:gd name="connsiteY8" fmla="*/ 0 h 1571625"/>
                <a:gd name="connsiteX9" fmla="*/ 231775 w 3251200"/>
                <a:gd name="connsiteY9" fmla="*/ 133350 h 1571625"/>
                <a:gd name="connsiteX10" fmla="*/ 0 w 3251200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8305 w 3259505"/>
                <a:gd name="connsiteY0" fmla="*/ 455613 h 1571625"/>
                <a:gd name="connsiteX1" fmla="*/ 16243 w 3259505"/>
                <a:gd name="connsiteY1" fmla="*/ 723900 h 1571625"/>
                <a:gd name="connsiteX2" fmla="*/ 368668 w 3259505"/>
                <a:gd name="connsiteY2" fmla="*/ 1385888 h 1571625"/>
                <a:gd name="connsiteX3" fmla="*/ 2788018 w 3259505"/>
                <a:gd name="connsiteY3" fmla="*/ 1371600 h 1571625"/>
                <a:gd name="connsiteX4" fmla="*/ 3259505 w 3259505"/>
                <a:gd name="connsiteY4" fmla="*/ 1571625 h 1571625"/>
                <a:gd name="connsiteX5" fmla="*/ 2492743 w 3259505"/>
                <a:gd name="connsiteY5" fmla="*/ 266700 h 1571625"/>
                <a:gd name="connsiteX6" fmla="*/ 2278430 w 3259505"/>
                <a:gd name="connsiteY6" fmla="*/ 71438 h 1571625"/>
                <a:gd name="connsiteX7" fmla="*/ 2026018 w 3259505"/>
                <a:gd name="connsiteY7" fmla="*/ 0 h 1571625"/>
                <a:gd name="connsiteX8" fmla="*/ 592505 w 3259505"/>
                <a:gd name="connsiteY8" fmla="*/ 0 h 1571625"/>
                <a:gd name="connsiteX9" fmla="*/ 232936 w 3259505"/>
                <a:gd name="connsiteY9" fmla="*/ 140493 h 1571625"/>
                <a:gd name="connsiteX10" fmla="*/ 8305 w 3259505"/>
                <a:gd name="connsiteY10" fmla="*/ 455613 h 1571625"/>
                <a:gd name="connsiteX0" fmla="*/ 11214 w 3255270"/>
                <a:gd name="connsiteY0" fmla="*/ 457994 h 1571625"/>
                <a:gd name="connsiteX1" fmla="*/ 12008 w 3255270"/>
                <a:gd name="connsiteY1" fmla="*/ 723900 h 1571625"/>
                <a:gd name="connsiteX2" fmla="*/ 364433 w 3255270"/>
                <a:gd name="connsiteY2" fmla="*/ 1385888 h 1571625"/>
                <a:gd name="connsiteX3" fmla="*/ 2783783 w 3255270"/>
                <a:gd name="connsiteY3" fmla="*/ 1371600 h 1571625"/>
                <a:gd name="connsiteX4" fmla="*/ 3255270 w 3255270"/>
                <a:gd name="connsiteY4" fmla="*/ 1571625 h 1571625"/>
                <a:gd name="connsiteX5" fmla="*/ 2488508 w 3255270"/>
                <a:gd name="connsiteY5" fmla="*/ 266700 h 1571625"/>
                <a:gd name="connsiteX6" fmla="*/ 2274195 w 3255270"/>
                <a:gd name="connsiteY6" fmla="*/ 71438 h 1571625"/>
                <a:gd name="connsiteX7" fmla="*/ 2021783 w 3255270"/>
                <a:gd name="connsiteY7" fmla="*/ 0 h 1571625"/>
                <a:gd name="connsiteX8" fmla="*/ 588270 w 3255270"/>
                <a:gd name="connsiteY8" fmla="*/ 0 h 1571625"/>
                <a:gd name="connsiteX9" fmla="*/ 228701 w 3255270"/>
                <a:gd name="connsiteY9" fmla="*/ 140493 h 1571625"/>
                <a:gd name="connsiteX10" fmla="*/ 11214 w 3255270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7094" h="1571625">
                  <a:moveTo>
                    <a:pt x="13038" y="457994"/>
                  </a:moveTo>
                  <a:cubicBezTo>
                    <a:pt x="-2042" y="548481"/>
                    <a:pt x="-6806" y="566738"/>
                    <a:pt x="13832" y="723900"/>
                  </a:cubicBezTo>
                  <a:cubicBezTo>
                    <a:pt x="128132" y="1027113"/>
                    <a:pt x="248782" y="1165225"/>
                    <a:pt x="366257" y="1385888"/>
                  </a:cubicBezTo>
                  <a:lnTo>
                    <a:pt x="2785607" y="1371600"/>
                  </a:lnTo>
                  <a:cubicBezTo>
                    <a:pt x="3064213" y="1440656"/>
                    <a:pt x="3099932" y="1504950"/>
                    <a:pt x="3257094" y="1571625"/>
                  </a:cubicBezTo>
                  <a:lnTo>
                    <a:pt x="2490332" y="266700"/>
                  </a:lnTo>
                  <a:cubicBezTo>
                    <a:pt x="2414131" y="139701"/>
                    <a:pt x="2356982" y="115093"/>
                    <a:pt x="2276019" y="71438"/>
                  </a:cubicBezTo>
                  <a:cubicBezTo>
                    <a:pt x="2122826" y="4762"/>
                    <a:pt x="2112507" y="7144"/>
                    <a:pt x="2023607" y="0"/>
                  </a:cubicBezTo>
                  <a:lnTo>
                    <a:pt x="590094" y="0"/>
                  </a:lnTo>
                  <a:cubicBezTo>
                    <a:pt x="453570" y="11113"/>
                    <a:pt x="362287" y="50800"/>
                    <a:pt x="230525" y="140493"/>
                  </a:cubicBezTo>
                  <a:cubicBezTo>
                    <a:pt x="117549" y="233626"/>
                    <a:pt x="99821" y="274373"/>
                    <a:pt x="13038" y="45799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rgbClr val="9BA7B9">
                    <a:lumMod val="80000"/>
                    <a:lumOff val="20000"/>
                  </a:srgbClr>
                </a:gs>
                <a:gs pos="73000">
                  <a:srgbClr val="19355D"/>
                </a:gs>
                <a:gs pos="54000">
                  <a:srgbClr val="435A7A"/>
                </a:gs>
                <a:gs pos="0">
                  <a:srgbClr val="0A1628"/>
                </a:gs>
                <a:gs pos="90000">
                  <a:schemeClr val="tx1"/>
                </a:gs>
              </a:gsLst>
              <a:lin ang="9000000" scaled="0"/>
              <a:tileRect/>
            </a:gradFill>
            <a:ln w="12700">
              <a:solidFill>
                <a:schemeClr val="tx2">
                  <a:lumMod val="50000"/>
                  <a:alpha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0" name="자유형: 도형 11">
              <a:extLst>
                <a:ext uri="{FF2B5EF4-FFF2-40B4-BE49-F238E27FC236}">
                  <a16:creationId xmlns:a16="http://schemas.microsoft.com/office/drawing/2014/main" id="{9D8B0298-B81A-4087-9E78-071C15F1380A}"/>
                </a:ext>
              </a:extLst>
            </p:cNvPr>
            <p:cNvSpPr/>
            <p:nvPr/>
          </p:nvSpPr>
          <p:spPr>
            <a:xfrm rot="14400000">
              <a:off x="3076861" y="3535567"/>
              <a:ext cx="3257094" cy="1539875"/>
            </a:xfrm>
            <a:custGeom>
              <a:avLst/>
              <a:gdLst>
                <a:gd name="connsiteX0" fmla="*/ 0 w 3248025"/>
                <a:gd name="connsiteY0" fmla="*/ 452438 h 1571625"/>
                <a:gd name="connsiteX1" fmla="*/ 4763 w 3248025"/>
                <a:gd name="connsiteY1" fmla="*/ 723900 h 1571625"/>
                <a:gd name="connsiteX2" fmla="*/ 357188 w 3248025"/>
                <a:gd name="connsiteY2" fmla="*/ 1385888 h 1571625"/>
                <a:gd name="connsiteX3" fmla="*/ 2776538 w 3248025"/>
                <a:gd name="connsiteY3" fmla="*/ 1371600 h 1571625"/>
                <a:gd name="connsiteX4" fmla="*/ 3248025 w 3248025"/>
                <a:gd name="connsiteY4" fmla="*/ 1571625 h 1571625"/>
                <a:gd name="connsiteX5" fmla="*/ 2481263 w 3248025"/>
                <a:gd name="connsiteY5" fmla="*/ 266700 h 1571625"/>
                <a:gd name="connsiteX6" fmla="*/ 2266950 w 3248025"/>
                <a:gd name="connsiteY6" fmla="*/ 71438 h 1571625"/>
                <a:gd name="connsiteX7" fmla="*/ 2014538 w 3248025"/>
                <a:gd name="connsiteY7" fmla="*/ 0 h 1571625"/>
                <a:gd name="connsiteX8" fmla="*/ 581025 w 3248025"/>
                <a:gd name="connsiteY8" fmla="*/ 0 h 1571625"/>
                <a:gd name="connsiteX9" fmla="*/ 228600 w 3248025"/>
                <a:gd name="connsiteY9" fmla="*/ 133350 h 1571625"/>
                <a:gd name="connsiteX10" fmla="*/ 0 w 3248025"/>
                <a:gd name="connsiteY10" fmla="*/ 452438 h 1571625"/>
                <a:gd name="connsiteX0" fmla="*/ 0 w 3251200"/>
                <a:gd name="connsiteY0" fmla="*/ 455613 h 1571625"/>
                <a:gd name="connsiteX1" fmla="*/ 7938 w 3251200"/>
                <a:gd name="connsiteY1" fmla="*/ 723900 h 1571625"/>
                <a:gd name="connsiteX2" fmla="*/ 360363 w 3251200"/>
                <a:gd name="connsiteY2" fmla="*/ 1385888 h 1571625"/>
                <a:gd name="connsiteX3" fmla="*/ 2779713 w 3251200"/>
                <a:gd name="connsiteY3" fmla="*/ 1371600 h 1571625"/>
                <a:gd name="connsiteX4" fmla="*/ 3251200 w 3251200"/>
                <a:gd name="connsiteY4" fmla="*/ 1571625 h 1571625"/>
                <a:gd name="connsiteX5" fmla="*/ 2484438 w 3251200"/>
                <a:gd name="connsiteY5" fmla="*/ 266700 h 1571625"/>
                <a:gd name="connsiteX6" fmla="*/ 2270125 w 3251200"/>
                <a:gd name="connsiteY6" fmla="*/ 71438 h 1571625"/>
                <a:gd name="connsiteX7" fmla="*/ 2017713 w 3251200"/>
                <a:gd name="connsiteY7" fmla="*/ 0 h 1571625"/>
                <a:gd name="connsiteX8" fmla="*/ 584200 w 3251200"/>
                <a:gd name="connsiteY8" fmla="*/ 0 h 1571625"/>
                <a:gd name="connsiteX9" fmla="*/ 231775 w 3251200"/>
                <a:gd name="connsiteY9" fmla="*/ 133350 h 1571625"/>
                <a:gd name="connsiteX10" fmla="*/ 0 w 3251200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37123 w 3256548"/>
                <a:gd name="connsiteY9" fmla="*/ 133350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5348 w 3256548"/>
                <a:gd name="connsiteY0" fmla="*/ 455613 h 1571625"/>
                <a:gd name="connsiteX1" fmla="*/ 13286 w 3256548"/>
                <a:gd name="connsiteY1" fmla="*/ 723900 h 1571625"/>
                <a:gd name="connsiteX2" fmla="*/ 365711 w 3256548"/>
                <a:gd name="connsiteY2" fmla="*/ 1385888 h 1571625"/>
                <a:gd name="connsiteX3" fmla="*/ 2785061 w 3256548"/>
                <a:gd name="connsiteY3" fmla="*/ 1371600 h 1571625"/>
                <a:gd name="connsiteX4" fmla="*/ 3256548 w 3256548"/>
                <a:gd name="connsiteY4" fmla="*/ 1571625 h 1571625"/>
                <a:gd name="connsiteX5" fmla="*/ 2489786 w 3256548"/>
                <a:gd name="connsiteY5" fmla="*/ 266700 h 1571625"/>
                <a:gd name="connsiteX6" fmla="*/ 2275473 w 3256548"/>
                <a:gd name="connsiteY6" fmla="*/ 71438 h 1571625"/>
                <a:gd name="connsiteX7" fmla="*/ 2023061 w 3256548"/>
                <a:gd name="connsiteY7" fmla="*/ 0 h 1571625"/>
                <a:gd name="connsiteX8" fmla="*/ 589548 w 3256548"/>
                <a:gd name="connsiteY8" fmla="*/ 0 h 1571625"/>
                <a:gd name="connsiteX9" fmla="*/ 229979 w 3256548"/>
                <a:gd name="connsiteY9" fmla="*/ 140493 h 1571625"/>
                <a:gd name="connsiteX10" fmla="*/ 5348 w 3256548"/>
                <a:gd name="connsiteY10" fmla="*/ 455613 h 1571625"/>
                <a:gd name="connsiteX0" fmla="*/ 8305 w 3259505"/>
                <a:gd name="connsiteY0" fmla="*/ 455613 h 1571625"/>
                <a:gd name="connsiteX1" fmla="*/ 16243 w 3259505"/>
                <a:gd name="connsiteY1" fmla="*/ 723900 h 1571625"/>
                <a:gd name="connsiteX2" fmla="*/ 368668 w 3259505"/>
                <a:gd name="connsiteY2" fmla="*/ 1385888 h 1571625"/>
                <a:gd name="connsiteX3" fmla="*/ 2788018 w 3259505"/>
                <a:gd name="connsiteY3" fmla="*/ 1371600 h 1571625"/>
                <a:gd name="connsiteX4" fmla="*/ 3259505 w 3259505"/>
                <a:gd name="connsiteY4" fmla="*/ 1571625 h 1571625"/>
                <a:gd name="connsiteX5" fmla="*/ 2492743 w 3259505"/>
                <a:gd name="connsiteY5" fmla="*/ 266700 h 1571625"/>
                <a:gd name="connsiteX6" fmla="*/ 2278430 w 3259505"/>
                <a:gd name="connsiteY6" fmla="*/ 71438 h 1571625"/>
                <a:gd name="connsiteX7" fmla="*/ 2026018 w 3259505"/>
                <a:gd name="connsiteY7" fmla="*/ 0 h 1571625"/>
                <a:gd name="connsiteX8" fmla="*/ 592505 w 3259505"/>
                <a:gd name="connsiteY8" fmla="*/ 0 h 1571625"/>
                <a:gd name="connsiteX9" fmla="*/ 232936 w 3259505"/>
                <a:gd name="connsiteY9" fmla="*/ 140493 h 1571625"/>
                <a:gd name="connsiteX10" fmla="*/ 8305 w 3259505"/>
                <a:gd name="connsiteY10" fmla="*/ 455613 h 1571625"/>
                <a:gd name="connsiteX0" fmla="*/ 11214 w 3255270"/>
                <a:gd name="connsiteY0" fmla="*/ 457994 h 1571625"/>
                <a:gd name="connsiteX1" fmla="*/ 12008 w 3255270"/>
                <a:gd name="connsiteY1" fmla="*/ 723900 h 1571625"/>
                <a:gd name="connsiteX2" fmla="*/ 364433 w 3255270"/>
                <a:gd name="connsiteY2" fmla="*/ 1385888 h 1571625"/>
                <a:gd name="connsiteX3" fmla="*/ 2783783 w 3255270"/>
                <a:gd name="connsiteY3" fmla="*/ 1371600 h 1571625"/>
                <a:gd name="connsiteX4" fmla="*/ 3255270 w 3255270"/>
                <a:gd name="connsiteY4" fmla="*/ 1571625 h 1571625"/>
                <a:gd name="connsiteX5" fmla="*/ 2488508 w 3255270"/>
                <a:gd name="connsiteY5" fmla="*/ 266700 h 1571625"/>
                <a:gd name="connsiteX6" fmla="*/ 2274195 w 3255270"/>
                <a:gd name="connsiteY6" fmla="*/ 71438 h 1571625"/>
                <a:gd name="connsiteX7" fmla="*/ 2021783 w 3255270"/>
                <a:gd name="connsiteY7" fmla="*/ 0 h 1571625"/>
                <a:gd name="connsiteX8" fmla="*/ 588270 w 3255270"/>
                <a:gd name="connsiteY8" fmla="*/ 0 h 1571625"/>
                <a:gd name="connsiteX9" fmla="*/ 228701 w 3255270"/>
                <a:gd name="connsiteY9" fmla="*/ 140493 h 1571625"/>
                <a:gd name="connsiteX10" fmla="*/ 11214 w 3255270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  <a:gd name="connsiteX0" fmla="*/ 13038 w 3257094"/>
                <a:gd name="connsiteY0" fmla="*/ 457994 h 1571625"/>
                <a:gd name="connsiteX1" fmla="*/ 13832 w 3257094"/>
                <a:gd name="connsiteY1" fmla="*/ 723900 h 1571625"/>
                <a:gd name="connsiteX2" fmla="*/ 366257 w 3257094"/>
                <a:gd name="connsiteY2" fmla="*/ 1385888 h 1571625"/>
                <a:gd name="connsiteX3" fmla="*/ 2785607 w 3257094"/>
                <a:gd name="connsiteY3" fmla="*/ 1371600 h 1571625"/>
                <a:gd name="connsiteX4" fmla="*/ 3257094 w 3257094"/>
                <a:gd name="connsiteY4" fmla="*/ 1571625 h 1571625"/>
                <a:gd name="connsiteX5" fmla="*/ 2490332 w 3257094"/>
                <a:gd name="connsiteY5" fmla="*/ 266700 h 1571625"/>
                <a:gd name="connsiteX6" fmla="*/ 2276019 w 3257094"/>
                <a:gd name="connsiteY6" fmla="*/ 71438 h 1571625"/>
                <a:gd name="connsiteX7" fmla="*/ 2023607 w 3257094"/>
                <a:gd name="connsiteY7" fmla="*/ 0 h 1571625"/>
                <a:gd name="connsiteX8" fmla="*/ 590094 w 3257094"/>
                <a:gd name="connsiteY8" fmla="*/ 0 h 1571625"/>
                <a:gd name="connsiteX9" fmla="*/ 230525 w 3257094"/>
                <a:gd name="connsiteY9" fmla="*/ 140493 h 1571625"/>
                <a:gd name="connsiteX10" fmla="*/ 13038 w 3257094"/>
                <a:gd name="connsiteY10" fmla="*/ 457994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7094" h="1571625">
                  <a:moveTo>
                    <a:pt x="13038" y="457994"/>
                  </a:moveTo>
                  <a:cubicBezTo>
                    <a:pt x="-2042" y="548481"/>
                    <a:pt x="-6806" y="566738"/>
                    <a:pt x="13832" y="723900"/>
                  </a:cubicBezTo>
                  <a:cubicBezTo>
                    <a:pt x="128132" y="1027113"/>
                    <a:pt x="248782" y="1165225"/>
                    <a:pt x="366257" y="1385888"/>
                  </a:cubicBezTo>
                  <a:lnTo>
                    <a:pt x="2785607" y="1371600"/>
                  </a:lnTo>
                  <a:cubicBezTo>
                    <a:pt x="3064213" y="1440656"/>
                    <a:pt x="3099932" y="1504950"/>
                    <a:pt x="3257094" y="1571625"/>
                  </a:cubicBezTo>
                  <a:lnTo>
                    <a:pt x="2490332" y="266700"/>
                  </a:lnTo>
                  <a:cubicBezTo>
                    <a:pt x="2414131" y="139701"/>
                    <a:pt x="2356982" y="115093"/>
                    <a:pt x="2276019" y="71438"/>
                  </a:cubicBezTo>
                  <a:cubicBezTo>
                    <a:pt x="2122826" y="4762"/>
                    <a:pt x="2112507" y="7144"/>
                    <a:pt x="2023607" y="0"/>
                  </a:cubicBezTo>
                  <a:lnTo>
                    <a:pt x="590094" y="0"/>
                  </a:lnTo>
                  <a:cubicBezTo>
                    <a:pt x="453570" y="11113"/>
                    <a:pt x="362287" y="50800"/>
                    <a:pt x="230525" y="140493"/>
                  </a:cubicBezTo>
                  <a:cubicBezTo>
                    <a:pt x="117549" y="233626"/>
                    <a:pt x="99821" y="274373"/>
                    <a:pt x="13038" y="457994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rgbClr val="9BA7B9">
                    <a:lumMod val="80000"/>
                    <a:lumOff val="20000"/>
                  </a:srgbClr>
                </a:gs>
                <a:gs pos="73000">
                  <a:srgbClr val="19355D"/>
                </a:gs>
                <a:gs pos="54000">
                  <a:srgbClr val="435A7A"/>
                </a:gs>
                <a:gs pos="0">
                  <a:srgbClr val="0A1628"/>
                </a:gs>
                <a:gs pos="90000">
                  <a:schemeClr val="tx1"/>
                </a:gs>
              </a:gsLst>
              <a:lin ang="9000000" scaled="0"/>
              <a:tileRect/>
            </a:gradFill>
            <a:ln w="12700">
              <a:solidFill>
                <a:schemeClr val="tx2">
                  <a:lumMod val="50000"/>
                  <a:alpha val="8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121" name="직선 연결선 22">
            <a:extLst>
              <a:ext uri="{FF2B5EF4-FFF2-40B4-BE49-F238E27FC236}">
                <a16:creationId xmlns:a16="http://schemas.microsoft.com/office/drawing/2014/main" id="{155DDE71-D61B-4CDA-B42E-E92F40AE3757}"/>
              </a:ext>
            </a:extLst>
          </p:cNvPr>
          <p:cNvCxnSpPr>
            <a:cxnSpLocks/>
          </p:cNvCxnSpPr>
          <p:nvPr/>
        </p:nvCxnSpPr>
        <p:spPr>
          <a:xfrm flipH="1">
            <a:off x="7890189" y="4502590"/>
            <a:ext cx="720000" cy="0"/>
          </a:xfrm>
          <a:prstGeom prst="line">
            <a:avLst/>
          </a:prstGeom>
          <a:ln w="9525" cap="rnd">
            <a:solidFill>
              <a:schemeClr val="bg1">
                <a:alpha val="50000"/>
              </a:schemeClr>
            </a:solidFill>
            <a:prstDash val="dash"/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7A59F510-A453-4565-8473-4860C917A4E0}"/>
              </a:ext>
            </a:extLst>
          </p:cNvPr>
          <p:cNvGrpSpPr/>
          <p:nvPr/>
        </p:nvGrpSpPr>
        <p:grpSpPr>
          <a:xfrm>
            <a:off x="4895951" y="1682042"/>
            <a:ext cx="2495338" cy="1305914"/>
            <a:chOff x="4848331" y="1892492"/>
            <a:chExt cx="2495338" cy="1305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07BD214-E564-41DA-B318-36D421A90EAD}"/>
                </a:ext>
              </a:extLst>
            </p:cNvPr>
            <p:cNvSpPr txBox="1"/>
            <p:nvPr/>
          </p:nvSpPr>
          <p:spPr>
            <a:xfrm>
              <a:off x="4848331" y="2634646"/>
              <a:ext cx="2495338" cy="56376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  <a:sym typeface="Arial"/>
                </a:rPr>
                <a:t>Scope</a:t>
              </a:r>
            </a:p>
            <a:p>
              <a:pPr algn="ctr"/>
              <a:r>
                <a:rPr lang="en-US" altLang="ko-KR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  <a:sym typeface="Arial"/>
                </a:rPr>
                <a:t>(Features, Functionality)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pic>
          <p:nvPicPr>
            <p:cNvPr id="124" name="그림 123" descr="상징, 그래픽, 폰트, 로고이(가) 표시된 사진&#10;&#10;자동 생성된 설명">
              <a:extLst>
                <a:ext uri="{FF2B5EF4-FFF2-40B4-BE49-F238E27FC236}">
                  <a16:creationId xmlns:a16="http://schemas.microsoft.com/office/drawing/2014/main" id="{E5040BD2-EDE9-471A-A382-36F1CC48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621" y="1892492"/>
              <a:ext cx="672759" cy="672759"/>
            </a:xfrm>
            <a:prstGeom prst="rect">
              <a:avLst/>
            </a:prstGeom>
          </p:spPr>
        </p:pic>
      </p:grp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F5D381F2-671F-4144-9C62-F46B29D864CC}"/>
              </a:ext>
            </a:extLst>
          </p:cNvPr>
          <p:cNvGrpSpPr/>
          <p:nvPr/>
        </p:nvGrpSpPr>
        <p:grpSpPr>
          <a:xfrm>
            <a:off x="3843874" y="3747583"/>
            <a:ext cx="2495338" cy="1206937"/>
            <a:chOff x="3749462" y="3881831"/>
            <a:chExt cx="2495338" cy="1206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00CA3C8-40C1-4D40-9899-9612031A64EE}"/>
                </a:ext>
              </a:extLst>
            </p:cNvPr>
            <p:cNvSpPr txBox="1"/>
            <p:nvPr/>
          </p:nvSpPr>
          <p:spPr>
            <a:xfrm>
              <a:off x="3749462" y="4525008"/>
              <a:ext cx="2495338" cy="56376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  <a:sym typeface="Arial"/>
                </a:rPr>
                <a:t>Time</a:t>
              </a:r>
            </a:p>
            <a:p>
              <a:pPr algn="ctr"/>
              <a:r>
                <a:rPr lang="en-US" altLang="ko-KR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  <a:sym typeface="Arial"/>
                </a:rPr>
                <a:t>(Deadlines, Estimates)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pic>
          <p:nvPicPr>
            <p:cNvPr id="127" name="그림 38">
              <a:extLst>
                <a:ext uri="{FF2B5EF4-FFF2-40B4-BE49-F238E27FC236}">
                  <a16:creationId xmlns:a16="http://schemas.microsoft.com/office/drawing/2014/main" id="{D405D8D5-A333-4A04-BFB0-B391D1E6C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719132" y="3881831"/>
              <a:ext cx="555999" cy="555999"/>
            </a:xfrm>
            <a:prstGeom prst="rect">
              <a:avLst/>
            </a:prstGeom>
          </p:spPr>
        </p:pic>
      </p:grp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DF72F400-EADE-4B48-9191-05DED533CBC5}"/>
              </a:ext>
            </a:extLst>
          </p:cNvPr>
          <p:cNvGrpSpPr/>
          <p:nvPr/>
        </p:nvGrpSpPr>
        <p:grpSpPr>
          <a:xfrm>
            <a:off x="5948028" y="3747583"/>
            <a:ext cx="2495338" cy="1206937"/>
            <a:chOff x="4848331" y="1991469"/>
            <a:chExt cx="2495338" cy="1206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7EBC0CE-0B03-44E3-9ABA-F8A5D20BF21F}"/>
                </a:ext>
              </a:extLst>
            </p:cNvPr>
            <p:cNvSpPr txBox="1"/>
            <p:nvPr/>
          </p:nvSpPr>
          <p:spPr>
            <a:xfrm>
              <a:off x="4848331" y="2634646"/>
              <a:ext cx="2495338" cy="56376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  <a:sym typeface="Arial"/>
                </a:rPr>
                <a:t>Resource</a:t>
              </a:r>
              <a:endPara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  <a:sym typeface="Arial"/>
              </a:endParaRPr>
            </a:p>
            <a:p>
              <a:pPr algn="ctr"/>
              <a:r>
                <a:rPr lang="en-US" altLang="ko-KR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  <a:sym typeface="Arial"/>
                </a:rPr>
                <a:t>(People, Budget)</a:t>
              </a:r>
              <a:endPara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pic>
          <p:nvPicPr>
            <p:cNvPr id="130" name="그림 41">
              <a:extLst>
                <a:ext uri="{FF2B5EF4-FFF2-40B4-BE49-F238E27FC236}">
                  <a16:creationId xmlns:a16="http://schemas.microsoft.com/office/drawing/2014/main" id="{76159B62-1A0C-49FB-AB6A-C32378C6D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818001" y="1991469"/>
              <a:ext cx="555999" cy="555999"/>
            </a:xfrm>
            <a:prstGeom prst="rect">
              <a:avLst/>
            </a:prstGeom>
          </p:spPr>
        </p:pic>
      </p:grpSp>
      <p:cxnSp>
        <p:nvCxnSpPr>
          <p:cNvPr id="131" name="직선 연결선 22">
            <a:extLst>
              <a:ext uri="{FF2B5EF4-FFF2-40B4-BE49-F238E27FC236}">
                <a16:creationId xmlns:a16="http://schemas.microsoft.com/office/drawing/2014/main" id="{416BFD1E-009B-417E-8377-8DC011F0AF3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7391289" y="2323431"/>
            <a:ext cx="1658798" cy="11568"/>
          </a:xfrm>
          <a:prstGeom prst="line">
            <a:avLst/>
          </a:prstGeom>
          <a:ln w="9525" cap="rnd">
            <a:solidFill>
              <a:schemeClr val="bg1">
                <a:alpha val="50000"/>
              </a:schemeClr>
            </a:solidFill>
            <a:prstDash val="dash"/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22">
            <a:extLst>
              <a:ext uri="{FF2B5EF4-FFF2-40B4-BE49-F238E27FC236}">
                <a16:creationId xmlns:a16="http://schemas.microsoft.com/office/drawing/2014/main" id="{A2ED3518-78A9-4A9C-AC8F-DF99D0B995BF}"/>
              </a:ext>
            </a:extLst>
          </p:cNvPr>
          <p:cNvCxnSpPr>
            <a:cxnSpLocks/>
          </p:cNvCxnSpPr>
          <p:nvPr/>
        </p:nvCxnSpPr>
        <p:spPr>
          <a:xfrm flipH="1">
            <a:off x="3739046" y="3322664"/>
            <a:ext cx="720000" cy="0"/>
          </a:xfrm>
          <a:prstGeom prst="line">
            <a:avLst/>
          </a:prstGeom>
          <a:ln w="9525" cap="rnd">
            <a:solidFill>
              <a:schemeClr val="bg1">
                <a:alpha val="50000"/>
              </a:schemeClr>
            </a:solidFill>
            <a:prstDash val="dash"/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ECD1C7AF-7AAA-4FAD-9D17-B00E7C34FE7B}"/>
              </a:ext>
            </a:extLst>
          </p:cNvPr>
          <p:cNvGrpSpPr/>
          <p:nvPr/>
        </p:nvGrpSpPr>
        <p:grpSpPr>
          <a:xfrm>
            <a:off x="5583251" y="3193323"/>
            <a:ext cx="1106424" cy="979910"/>
            <a:chOff x="5538728" y="3490745"/>
            <a:chExt cx="1106424" cy="9799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4" name="그림 133" descr="그래픽, 스크린샷, 로고, 폰트이(가) 표시된 사진&#10;&#10;자동 생성된 설명">
              <a:extLst>
                <a:ext uri="{FF2B5EF4-FFF2-40B4-BE49-F238E27FC236}">
                  <a16:creationId xmlns:a16="http://schemas.microsoft.com/office/drawing/2014/main" id="{CF76492F-1920-410B-B3BE-E98DC5A40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624" y="3490745"/>
              <a:ext cx="544632" cy="54463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D0C630D-1DD3-424D-8C07-520B04188A1C}"/>
                </a:ext>
              </a:extLst>
            </p:cNvPr>
            <p:cNvSpPr txBox="1"/>
            <p:nvPr/>
          </p:nvSpPr>
          <p:spPr>
            <a:xfrm>
              <a:off x="5538728" y="4082860"/>
              <a:ext cx="1106424" cy="38779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latinLnBrk="0"/>
              <a:r>
                <a:rPr kumimoji="1" lang="en-US" altLang="ko-KR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Cost</a:t>
              </a:r>
              <a:endParaRPr kumimoji="1" lang="ko-KR" altLang="en-US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453745C-7E3B-419F-9884-B0DF400D4F61}"/>
              </a:ext>
            </a:extLst>
          </p:cNvPr>
          <p:cNvSpPr txBox="1"/>
          <p:nvPr/>
        </p:nvSpPr>
        <p:spPr>
          <a:xfrm>
            <a:off x="642329" y="1822148"/>
            <a:ext cx="2469862" cy="1500516"/>
          </a:xfrm>
          <a:prstGeom prst="rect">
            <a:avLst/>
          </a:prstGeom>
          <a:noFill/>
        </p:spPr>
        <p:txBody>
          <a:bodyPr wrap="square" lIns="72000" tIns="36000" rIns="0" bIns="0" rtlCol="0" anchor="t" anchorCtr="0">
            <a:noAutofit/>
          </a:bodyPr>
          <a:lstStyle/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계획된 시간 안에 </a:t>
            </a:r>
            <a:endParaRPr lang="en-US" altLang="ko-KR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       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개발 및 테스트가 진행 될 수 있는가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시험 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언제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계획된 시간에 </a:t>
            </a:r>
            <a:endParaRPr lang="en-US" altLang="ko-KR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       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시장에 출시가 가능한가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endParaRPr lang="en-US" altLang="ko-KR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42D0F45E-01B7-429D-86E4-653CCBEE0D9C}"/>
              </a:ext>
            </a:extLst>
          </p:cNvPr>
          <p:cNvSpPr/>
          <p:nvPr/>
        </p:nvSpPr>
        <p:spPr>
          <a:xfrm>
            <a:off x="642328" y="1361363"/>
            <a:ext cx="2502000" cy="342942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r>
              <a:rPr lang="ko-KR" altLang="en-US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0CE031-CE91-4309-8549-EB974766D133}"/>
              </a:ext>
            </a:extLst>
          </p:cNvPr>
          <p:cNvSpPr txBox="1"/>
          <p:nvPr/>
        </p:nvSpPr>
        <p:spPr>
          <a:xfrm>
            <a:off x="9089925" y="1822148"/>
            <a:ext cx="2469862" cy="1500516"/>
          </a:xfrm>
          <a:prstGeom prst="rect">
            <a:avLst/>
          </a:prstGeom>
          <a:noFill/>
        </p:spPr>
        <p:txBody>
          <a:bodyPr wrap="square" lIns="72000" tIns="36000" rIns="0" bIns="0" rtlCol="0" anchor="t" anchorCtr="0">
            <a:noAutofit/>
          </a:bodyPr>
          <a:lstStyle/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기획에 맞게 출시되었나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endParaRPr lang="en-US" altLang="ko-KR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요구사항은 기획의도에 맞게 구성되었는가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요구사항은 명확하게 기술되어 작업자에게 전달 및 관리 되었는가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83E5CC2-F30C-4BD6-ADB5-745B694C3BB1}"/>
              </a:ext>
            </a:extLst>
          </p:cNvPr>
          <p:cNvSpPr/>
          <p:nvPr/>
        </p:nvSpPr>
        <p:spPr>
          <a:xfrm>
            <a:off x="9089924" y="1361363"/>
            <a:ext cx="2502000" cy="342942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r>
              <a:rPr lang="ko-KR" altLang="en-US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8DAFDF8-0ABE-4E6A-821A-6A74ECD08133}"/>
              </a:ext>
            </a:extLst>
          </p:cNvPr>
          <p:cNvSpPr/>
          <p:nvPr/>
        </p:nvSpPr>
        <p:spPr>
          <a:xfrm>
            <a:off x="600074" y="3760577"/>
            <a:ext cx="2577466" cy="173606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C4ED49-5F41-4034-A61C-3E4CFE1E0581}"/>
              </a:ext>
            </a:extLst>
          </p:cNvPr>
          <p:cNvSpPr txBox="1"/>
          <p:nvPr/>
        </p:nvSpPr>
        <p:spPr>
          <a:xfrm>
            <a:off x="642329" y="4258527"/>
            <a:ext cx="2469862" cy="1238110"/>
          </a:xfrm>
          <a:prstGeom prst="rect">
            <a:avLst/>
          </a:prstGeom>
          <a:noFill/>
        </p:spPr>
        <p:txBody>
          <a:bodyPr wrap="square" lIns="72000" tIns="36000" rIns="0" bIns="0" rtlCol="0" anchor="t" anchorCtr="0">
            <a:noAutofit/>
          </a:bodyPr>
          <a:lstStyle/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요구사항 단위 마다 얼만큼의 소요 비용이 발생하였는가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버전의 요구사항 총 비용은 얼마인가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전체 개발 및 운용 비용은 어느 정도인가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31012003-7D0F-48C7-8D8B-A8ADC9DAE3C4}"/>
              </a:ext>
            </a:extLst>
          </p:cNvPr>
          <p:cNvSpPr/>
          <p:nvPr/>
        </p:nvSpPr>
        <p:spPr>
          <a:xfrm>
            <a:off x="642328" y="3797742"/>
            <a:ext cx="2502000" cy="342942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r>
              <a:rPr lang="ko-KR" altLang="en-US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01C9B579-2817-4A71-A15B-EEB5300D12D4}"/>
              </a:ext>
            </a:extLst>
          </p:cNvPr>
          <p:cNvSpPr/>
          <p:nvPr/>
        </p:nvSpPr>
        <p:spPr>
          <a:xfrm>
            <a:off x="9047670" y="3762498"/>
            <a:ext cx="2577466" cy="1998466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598EF3-124D-4CF6-8849-B51AA23276D3}"/>
              </a:ext>
            </a:extLst>
          </p:cNvPr>
          <p:cNvSpPr txBox="1"/>
          <p:nvPr/>
        </p:nvSpPr>
        <p:spPr>
          <a:xfrm>
            <a:off x="9089925" y="4260448"/>
            <a:ext cx="2469862" cy="1500516"/>
          </a:xfrm>
          <a:prstGeom prst="rect">
            <a:avLst/>
          </a:prstGeom>
          <a:noFill/>
        </p:spPr>
        <p:txBody>
          <a:bodyPr wrap="square" lIns="72000" tIns="36000" rIns="0" bIns="0" rtlCol="0" anchor="t" anchorCtr="0">
            <a:noAutofit/>
          </a:bodyPr>
          <a:lstStyle/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작업에  투입된 인력은 어느정도 인가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endParaRPr lang="en-US" altLang="ko-KR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투입된 인력의 퍼포먼스는 어떤 차이가 있는가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  <a:p>
            <a:pPr marL="266700" indent="-2667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투입된 팀의 퍼포먼스는 어느 정도인가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7D77A023-F755-47E7-82A3-89F10DEC5B9C}"/>
              </a:ext>
            </a:extLst>
          </p:cNvPr>
          <p:cNvSpPr/>
          <p:nvPr/>
        </p:nvSpPr>
        <p:spPr>
          <a:xfrm>
            <a:off x="9089924" y="3799663"/>
            <a:ext cx="2502000" cy="342942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r>
              <a:rPr lang="ko-KR" altLang="en-US" sz="12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724793F6-3CDA-42BA-8A2D-6BC95556E022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Ⅱ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특징 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&amp;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기능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3521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…)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554330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ARMS Dashboard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를 기준으로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Time, Scope, Resource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에 대한 기본 분석을 제공합니다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1EC3FA02-812A-4FB0-9315-E2B7E79B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194176"/>
            <a:ext cx="8958113" cy="446964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501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Redmine,…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7651071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Product(Service)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회사의 제품 혹은 서비스를 등록하며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SRS,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SDS,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RFP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등의 산출물을 관리 할 수 있습니다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DECAC622-C0E7-249E-465D-AE067CCC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195628"/>
            <a:ext cx="8882046" cy="4737091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3D7969B-24C8-4851-1738-1A74D7CB4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13" y="3760821"/>
            <a:ext cx="2795880" cy="139647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2310882-7522-6F73-F059-52D75C63A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29" y="4226840"/>
            <a:ext cx="2795880" cy="14355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34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…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63770"/>
            <a:ext cx="814186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버전 관리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(*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버전을 관리하고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일정 및 기능에 대한 요약을 정의하며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작업자에게 전달되는 중간 구분입니다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16692AD7-D48C-4410-8AD4-2CD7A08A3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179574"/>
            <a:ext cx="8891754" cy="443653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372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5" y="4231644"/>
            <a:ext cx="5399999" cy="1431694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5400000" cy="264558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) -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버전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요구사항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- ALM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Issue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연관 구조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3071-C91A-083C-AF37-CD1E30D69E1C}"/>
              </a:ext>
            </a:extLst>
          </p:cNvPr>
          <p:cNvSpPr txBox="1"/>
          <p:nvPr/>
        </p:nvSpPr>
        <p:spPr>
          <a:xfrm>
            <a:off x="693577" y="4347326"/>
            <a:ext cx="52043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①  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 =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기획 문서</a:t>
            </a:r>
            <a:endParaRPr lang="en-US" altLang="ko-KR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②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ARMS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버전 정보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= ALM : Project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</a:t>
            </a:r>
            <a:endParaRPr lang="en-US" altLang="ko-KR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pPr marL="228600" indent="-228600">
              <a:buAutoNum type="circleNumDbPlain" startAt="3"/>
            </a:pP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하위에 요구사항 생성 시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– ②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정보에 의해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ALM :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이슈 생성</a:t>
            </a:r>
            <a:endParaRPr lang="en-US" altLang="ko-KR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pPr marL="228600" indent="-228600">
              <a:buAutoNum type="circleNumDbPlain" startAt="3"/>
            </a:pP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ALM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요구사항 이슈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하위 이슈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&amp;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이슈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–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생성 후 작업 진행</a:t>
            </a:r>
            <a:endParaRPr lang="en-US" altLang="ko-KR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pPr marL="228600" indent="-228600">
              <a:buAutoNum type="circleNumDbPlain" startAt="3"/>
            </a:pP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이슈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– ALM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이슈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수집 및 통계 정보 생성</a:t>
            </a:r>
            <a:endParaRPr lang="en-US" altLang="ko-KR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endParaRPr lang="en-US" altLang="ko-KR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 및 개발자는 요구사항 이슈 하위 이슈 및 일감으로 작업을 진행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변화 없음 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)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해답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ARMS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는 요구사항을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ALM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이슈와 대응하기 위한 모델링 해답을 찾았습니다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FBF1941-E2EE-8E79-AEC9-FC89263DB195}"/>
              </a:ext>
            </a:extLst>
          </p:cNvPr>
          <p:cNvCxnSpPr>
            <a:cxnSpLocks/>
          </p:cNvCxnSpPr>
          <p:nvPr/>
        </p:nvCxnSpPr>
        <p:spPr>
          <a:xfrm>
            <a:off x="600074" y="4090623"/>
            <a:ext cx="540000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Ⅱ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특징 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&amp;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기능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6191928" y="1324197"/>
            <a:ext cx="5400000" cy="4339131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5 Medium" pitchFamily="2" charset="-127"/>
              <a:ea typeface="프리젠테이션 5 Medium" pitchFamily="2" charset="-127"/>
            </a:endParaRPr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A8251BF7-C316-45C4-A9FC-26BB379E6E1D}"/>
              </a:ext>
            </a:extLst>
          </p:cNvPr>
          <p:cNvGrpSpPr/>
          <p:nvPr/>
        </p:nvGrpSpPr>
        <p:grpSpPr>
          <a:xfrm>
            <a:off x="812258" y="1619346"/>
            <a:ext cx="4491610" cy="2242965"/>
            <a:chOff x="825900" y="2578256"/>
            <a:chExt cx="3713139" cy="2402428"/>
          </a:xfrm>
        </p:grpSpPr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3E340007-7AE1-4BC6-A99F-978EF5B62935}"/>
                </a:ext>
              </a:extLst>
            </p:cNvPr>
            <p:cNvSpPr/>
            <p:nvPr/>
          </p:nvSpPr>
          <p:spPr>
            <a:xfrm>
              <a:off x="825900" y="2578256"/>
              <a:ext cx="1045059" cy="388952"/>
            </a:xfrm>
            <a:prstGeom prst="rect">
              <a:avLst/>
            </a:prstGeom>
            <a:solidFill>
              <a:srgbClr val="222472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buClr>
                  <a:srgbClr val="000000"/>
                </a:buClr>
              </a:pPr>
              <a:r>
                <a:rPr lang="ko-KR" altLang="en-US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</a:rPr>
                <a:t>제품</a:t>
              </a:r>
              <a:r>
                <a:rPr lang="en-US" altLang="ko-KR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</a:rPr>
                <a:t>(</a:t>
              </a:r>
              <a:r>
                <a:rPr lang="ko-KR" altLang="en-US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</a:rPr>
                <a:t>서비스</a:t>
              </a:r>
              <a:r>
                <a:rPr lang="en-US" altLang="ko-KR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프리젠테이션 5 Medium" pitchFamily="2" charset="-127"/>
                  <a:ea typeface="프리젠테이션 5 Medium" pitchFamily="2" charset="-127"/>
                </a:rPr>
                <a:t>)</a:t>
              </a:r>
              <a:endParaRPr lang="ko-KR" altLang="en-US" sz="1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CBEF5A14-DECB-4A74-A078-B6D822B9A146}"/>
                </a:ext>
              </a:extLst>
            </p:cNvPr>
            <p:cNvSpPr/>
            <p:nvPr/>
          </p:nvSpPr>
          <p:spPr>
            <a:xfrm>
              <a:off x="2303777" y="3076421"/>
              <a:ext cx="871730" cy="413705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rgbClr val="FFFFFF"/>
                  </a:solidFill>
                  <a:latin typeface="프리젠테이션 5 Medium" pitchFamily="2" charset="-127"/>
                  <a:ea typeface="프리젠테이션 5 Medium" pitchFamily="2" charset="-127"/>
                </a:rPr>
                <a:t>버전</a:t>
              </a:r>
              <a:br>
                <a:rPr lang="en-US" altLang="ko-KR" sz="1200" dirty="0">
                  <a:solidFill>
                    <a:srgbClr val="FFFFFF"/>
                  </a:solidFill>
                  <a:latin typeface="프리젠테이션 5 Medium" pitchFamily="2" charset="-127"/>
                  <a:ea typeface="프리젠테이션 5 Medium" pitchFamily="2" charset="-127"/>
                </a:rPr>
              </a:br>
              <a:r>
                <a:rPr lang="en-US" altLang="ko-KR" sz="900" dirty="0">
                  <a:solidFill>
                    <a:srgbClr val="FFFFFF"/>
                  </a:solidFill>
                  <a:latin typeface="프리젠테이션 5 Medium" pitchFamily="2" charset="-127"/>
                  <a:ea typeface="프리젠테이션 5 Medium" pitchFamily="2" charset="-127"/>
                </a:rPr>
                <a:t>Base Version</a:t>
              </a:r>
              <a:endParaRPr lang="ko-KR" altLang="en-US" sz="900" dirty="0">
                <a:solidFill>
                  <a:srgbClr val="FFFFFF"/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DF25D4BA-7D7F-4031-8CA4-FA3B596F6774}"/>
                </a:ext>
              </a:extLst>
            </p:cNvPr>
            <p:cNvSpPr/>
            <p:nvPr/>
          </p:nvSpPr>
          <p:spPr>
            <a:xfrm>
              <a:off x="3667309" y="3322086"/>
              <a:ext cx="871730" cy="4667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요구사항 </a:t>
              </a:r>
              <a:r>
                <a:rPr lang="en-US" altLang="ko-KR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A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7662A812-A8DB-46A9-A989-59922BCF591B}"/>
                </a:ext>
              </a:extLst>
            </p:cNvPr>
            <p:cNvSpPr/>
            <p:nvPr/>
          </p:nvSpPr>
          <p:spPr>
            <a:xfrm>
              <a:off x="3667309" y="4538455"/>
              <a:ext cx="871730" cy="44222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rPr>
                <a:t>요구사항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rPr>
                <a:t>C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F9FE49D0-315B-4991-AFCD-1E8B714FE87E}"/>
                </a:ext>
              </a:extLst>
            </p:cNvPr>
            <p:cNvSpPr/>
            <p:nvPr/>
          </p:nvSpPr>
          <p:spPr>
            <a:xfrm>
              <a:off x="3667309" y="3960587"/>
              <a:ext cx="871730" cy="4667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요구사항 </a:t>
              </a:r>
              <a:r>
                <a:rPr lang="en-US" altLang="ko-KR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B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cxnSp>
          <p:nvCxnSpPr>
            <p:cNvPr id="96" name="직선 화살표 연결선 95">
              <a:extLst>
                <a:ext uri="{FF2B5EF4-FFF2-40B4-BE49-F238E27FC236}">
                  <a16:creationId xmlns:a16="http://schemas.microsoft.com/office/drawing/2014/main" id="{6FDE1DC3-AD47-471E-9472-FD504B225244}"/>
                </a:ext>
              </a:extLst>
            </p:cNvPr>
            <p:cNvCxnSpPr>
              <a:cxnSpLocks/>
              <a:stCxn id="90" idx="3"/>
              <a:endCxn id="92" idx="1"/>
            </p:cNvCxnSpPr>
            <p:nvPr/>
          </p:nvCxnSpPr>
          <p:spPr>
            <a:xfrm>
              <a:off x="3175507" y="3283274"/>
              <a:ext cx="491802" cy="272186"/>
            </a:xfrm>
            <a:prstGeom prst="straightConnector1">
              <a:avLst/>
            </a:prstGeom>
            <a:noFill/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2" name="직선 화살표 연결선 101">
              <a:extLst>
                <a:ext uri="{FF2B5EF4-FFF2-40B4-BE49-F238E27FC236}">
                  <a16:creationId xmlns:a16="http://schemas.microsoft.com/office/drawing/2014/main" id="{473EB9EF-BBA8-47EC-9155-EAF6BDE2AE68}"/>
                </a:ext>
              </a:extLst>
            </p:cNvPr>
            <p:cNvCxnSpPr>
              <a:cxnSpLocks/>
              <a:stCxn id="89" idx="2"/>
              <a:endCxn id="90" idx="1"/>
            </p:cNvCxnSpPr>
            <p:nvPr/>
          </p:nvCxnSpPr>
          <p:spPr>
            <a:xfrm>
              <a:off x="1348430" y="2967208"/>
              <a:ext cx="955347" cy="316066"/>
            </a:xfrm>
            <a:prstGeom prst="straightConnector1">
              <a:avLst/>
            </a:prstGeom>
            <a:noFill/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4" name="직선 화살표 연결선 103">
              <a:extLst>
                <a:ext uri="{FF2B5EF4-FFF2-40B4-BE49-F238E27FC236}">
                  <a16:creationId xmlns:a16="http://schemas.microsoft.com/office/drawing/2014/main" id="{3FBCAB27-4552-4C09-B59F-21971FEE4238}"/>
                </a:ext>
              </a:extLst>
            </p:cNvPr>
            <p:cNvCxnSpPr>
              <a:cxnSpLocks/>
              <a:stCxn id="89" idx="2"/>
              <a:endCxn id="116" idx="1"/>
            </p:cNvCxnSpPr>
            <p:nvPr/>
          </p:nvCxnSpPr>
          <p:spPr>
            <a:xfrm>
              <a:off x="1348430" y="2967208"/>
              <a:ext cx="955347" cy="924579"/>
            </a:xfrm>
            <a:prstGeom prst="straightConnector1">
              <a:avLst/>
            </a:prstGeom>
            <a:noFill/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51B729-6A14-4D70-A23F-3882F944C84F}"/>
                </a:ext>
              </a:extLst>
            </p:cNvPr>
            <p:cNvSpPr txBox="1"/>
            <p:nvPr/>
          </p:nvSpPr>
          <p:spPr>
            <a:xfrm>
              <a:off x="2390770" y="2602662"/>
              <a:ext cx="697741" cy="27196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ARMS : TIME</a:t>
              </a:r>
              <a:endParaRPr lang="ko-KR" altLang="en-US" sz="105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2D2CB3A-961C-48F2-9BA3-51D964AC5468}"/>
                </a:ext>
              </a:extLst>
            </p:cNvPr>
            <p:cNvSpPr txBox="1"/>
            <p:nvPr/>
          </p:nvSpPr>
          <p:spPr>
            <a:xfrm>
              <a:off x="3743198" y="2602662"/>
              <a:ext cx="719952" cy="27196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ARMS : SCOPE</a:t>
              </a:r>
              <a:endParaRPr lang="ko-KR" altLang="en-US" sz="105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</p:grpSp>
      <p:grpSp>
        <p:nvGrpSpPr>
          <p:cNvPr id="145" name="그룹 144">
            <a:extLst>
              <a:ext uri="{FF2B5EF4-FFF2-40B4-BE49-F238E27FC236}">
                <a16:creationId xmlns:a16="http://schemas.microsoft.com/office/drawing/2014/main" id="{DC024370-DA2C-4741-ACCE-317095482D6B}"/>
              </a:ext>
            </a:extLst>
          </p:cNvPr>
          <p:cNvGrpSpPr/>
          <p:nvPr/>
        </p:nvGrpSpPr>
        <p:grpSpPr>
          <a:xfrm>
            <a:off x="6708860" y="2002776"/>
            <a:ext cx="3852460" cy="1564746"/>
            <a:chOff x="6104383" y="2543175"/>
            <a:chExt cx="3548258" cy="1180656"/>
          </a:xfrm>
        </p:grpSpPr>
        <p:sp>
          <p:nvSpPr>
            <p:cNvPr id="146" name="직사각형 145">
              <a:extLst>
                <a:ext uri="{FF2B5EF4-FFF2-40B4-BE49-F238E27FC236}">
                  <a16:creationId xmlns:a16="http://schemas.microsoft.com/office/drawing/2014/main" id="{AB00173F-04A1-40E7-9DD2-0B029C2074B1}"/>
                </a:ext>
              </a:extLst>
            </p:cNvPr>
            <p:cNvSpPr/>
            <p:nvPr/>
          </p:nvSpPr>
          <p:spPr>
            <a:xfrm>
              <a:off x="6104383" y="2543175"/>
              <a:ext cx="3548258" cy="1180656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F956513-6189-4F56-B60F-CD9A90212787}"/>
                </a:ext>
              </a:extLst>
            </p:cNvPr>
            <p:cNvSpPr txBox="1"/>
            <p:nvPr/>
          </p:nvSpPr>
          <p:spPr>
            <a:xfrm>
              <a:off x="7902480" y="2564824"/>
              <a:ext cx="1042986" cy="20900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>
                      <a:lumMod val="75000"/>
                    </a:schemeClr>
                  </a:solidFill>
                  <a:latin typeface="프리젠테이션 5 Medium" pitchFamily="2" charset="-127"/>
                  <a:ea typeface="프리젠테이션 5 Medium" pitchFamily="2" charset="-127"/>
                </a:rPr>
                <a:t>Project A</a:t>
              </a:r>
              <a:endPara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0BA7BC5B-8B42-45AA-8DEE-1646F68D234D}"/>
                </a:ext>
              </a:extLst>
            </p:cNvPr>
            <p:cNvSpPr/>
            <p:nvPr/>
          </p:nvSpPr>
          <p:spPr>
            <a:xfrm>
              <a:off x="6410982" y="2871290"/>
              <a:ext cx="1074015" cy="224178"/>
            </a:xfrm>
            <a:prstGeom prst="rect">
              <a:avLst/>
            </a:prstGeom>
            <a:no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요구사항 </a:t>
              </a:r>
              <a:r>
                <a:rPr lang="en-US" altLang="ko-KR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B </a:t>
              </a:r>
              <a:r>
                <a:rPr lang="ko-KR" altLang="en-US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이슈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grpSp>
          <p:nvGrpSpPr>
            <p:cNvPr id="150" name="그룹 149">
              <a:extLst>
                <a:ext uri="{FF2B5EF4-FFF2-40B4-BE49-F238E27FC236}">
                  <a16:creationId xmlns:a16="http://schemas.microsoft.com/office/drawing/2014/main" id="{F27ED159-D8B2-4F33-A137-0A955EAB41C7}"/>
                </a:ext>
              </a:extLst>
            </p:cNvPr>
            <p:cNvGrpSpPr/>
            <p:nvPr/>
          </p:nvGrpSpPr>
          <p:grpSpPr>
            <a:xfrm>
              <a:off x="7890777" y="2860618"/>
              <a:ext cx="1646685" cy="801713"/>
              <a:chOff x="7933043" y="2935226"/>
              <a:chExt cx="2093214" cy="801713"/>
            </a:xfrm>
          </p:grpSpPr>
          <p:sp>
            <p:nvSpPr>
              <p:cNvPr id="170" name="직사각형 169">
                <a:extLst>
                  <a:ext uri="{FF2B5EF4-FFF2-40B4-BE49-F238E27FC236}">
                    <a16:creationId xmlns:a16="http://schemas.microsoft.com/office/drawing/2014/main" id="{B06021A5-9B29-43FF-BBF9-AF525EF53439}"/>
                  </a:ext>
                </a:extLst>
              </p:cNvPr>
              <p:cNvSpPr/>
              <p:nvPr/>
            </p:nvSpPr>
            <p:spPr>
              <a:xfrm>
                <a:off x="7933043" y="2935226"/>
                <a:ext cx="2093214" cy="801713"/>
              </a:xfrm>
              <a:prstGeom prst="rect">
                <a:avLst/>
              </a:prstGeom>
              <a:noFill/>
              <a:ln w="31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endParaRPr>
              </a:p>
            </p:txBody>
          </p:sp>
          <p:sp>
            <p:nvSpPr>
              <p:cNvPr id="171" name="직사각형 170">
                <a:extLst>
                  <a:ext uri="{FF2B5EF4-FFF2-40B4-BE49-F238E27FC236}">
                    <a16:creationId xmlns:a16="http://schemas.microsoft.com/office/drawing/2014/main" id="{9E6C998F-9A64-4C5D-9D88-305C1DFBBFFE}"/>
                  </a:ext>
                </a:extLst>
              </p:cNvPr>
              <p:cNvSpPr/>
              <p:nvPr/>
            </p:nvSpPr>
            <p:spPr>
              <a:xfrm>
                <a:off x="8021051" y="2985435"/>
                <a:ext cx="1920623" cy="184641"/>
              </a:xfrm>
              <a:prstGeom prst="rect">
                <a:avLst/>
              </a:prstGeom>
              <a:no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프리젠테이션 5 Medium" pitchFamily="2" charset="-127"/>
                    <a:ea typeface="프리젠테이션 5 Medium" pitchFamily="2" charset="-127"/>
                  </a:rPr>
                  <a:t>SubTask</a:t>
                </a:r>
                <a:r>
                  <a:rPr kumimoji="0" lang="en-US" altLang="ko-K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프리젠테이션 5 Medium" pitchFamily="2" charset="-127"/>
                    <a:ea typeface="프리젠테이션 5 Medium" pitchFamily="2" charset="-127"/>
                  </a:rPr>
                  <a:t> </a:t>
                </a:r>
                <a:r>
                  <a: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프리젠테이션 5 Medium" pitchFamily="2" charset="-127"/>
                    <a:ea typeface="프리젠테이션 5 Medium" pitchFamily="2" charset="-127"/>
                  </a:rPr>
                  <a:t>이슈</a:t>
                </a:r>
              </a:p>
            </p:txBody>
          </p:sp>
          <p:sp>
            <p:nvSpPr>
              <p:cNvPr id="172" name="직사각형 171">
                <a:extLst>
                  <a:ext uri="{FF2B5EF4-FFF2-40B4-BE49-F238E27FC236}">
                    <a16:creationId xmlns:a16="http://schemas.microsoft.com/office/drawing/2014/main" id="{26D27351-F947-47AA-81DF-105E59BE8A3B}"/>
                  </a:ext>
                </a:extLst>
              </p:cNvPr>
              <p:cNvSpPr/>
              <p:nvPr/>
            </p:nvSpPr>
            <p:spPr>
              <a:xfrm>
                <a:off x="8021051" y="3215667"/>
                <a:ext cx="1920623" cy="182233"/>
              </a:xfrm>
              <a:prstGeom prst="rect">
                <a:avLst/>
              </a:prstGeom>
              <a:no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프리젠테이션 5 Medium" pitchFamily="2" charset="-127"/>
                    <a:ea typeface="프리젠테이션 5 Medium" pitchFamily="2" charset="-127"/>
                  </a:rPr>
                  <a:t>하위 이슈</a:t>
                </a:r>
              </a:p>
            </p:txBody>
          </p:sp>
          <p:sp>
            <p:nvSpPr>
              <p:cNvPr id="173" name="직사각형 172">
                <a:extLst>
                  <a:ext uri="{FF2B5EF4-FFF2-40B4-BE49-F238E27FC236}">
                    <a16:creationId xmlns:a16="http://schemas.microsoft.com/office/drawing/2014/main" id="{8BF50945-78C6-45F2-8C45-A9426CEBD6A4}"/>
                  </a:ext>
                </a:extLst>
              </p:cNvPr>
              <p:cNvSpPr/>
              <p:nvPr/>
            </p:nvSpPr>
            <p:spPr>
              <a:xfrm>
                <a:off x="8021051" y="3443491"/>
                <a:ext cx="1920624" cy="214458"/>
              </a:xfrm>
              <a:prstGeom prst="rect">
                <a:avLst/>
              </a:prstGeom>
              <a:no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kern="0" dirty="0">
                    <a:solidFill>
                      <a:schemeClr val="bg1">
                        <a:lumMod val="75000"/>
                      </a:schemeClr>
                    </a:solidFill>
                    <a:latin typeface="프리젠테이션 5 Medium" pitchFamily="2" charset="-127"/>
                    <a:ea typeface="프리젠테이션 5 Medium" pitchFamily="2" charset="-127"/>
                  </a:rPr>
                  <a:t>연결 이슈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endParaRPr>
              </a:p>
            </p:txBody>
          </p:sp>
        </p:grpSp>
        <p:cxnSp>
          <p:nvCxnSpPr>
            <p:cNvPr id="156" name="직선 화살표 연결선 155">
              <a:extLst>
                <a:ext uri="{FF2B5EF4-FFF2-40B4-BE49-F238E27FC236}">
                  <a16:creationId xmlns:a16="http://schemas.microsoft.com/office/drawing/2014/main" id="{F0002757-7306-427B-A9DD-14C79A4DFE9E}"/>
                </a:ext>
              </a:extLst>
            </p:cNvPr>
            <p:cNvCxnSpPr>
              <a:cxnSpLocks/>
              <a:stCxn id="148" idx="3"/>
              <a:endCxn id="170" idx="1"/>
            </p:cNvCxnSpPr>
            <p:nvPr/>
          </p:nvCxnSpPr>
          <p:spPr>
            <a:xfrm>
              <a:off x="7484997" y="2983379"/>
              <a:ext cx="405780" cy="27809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97AA1CEA-6D01-4628-9BE5-4CB8859C7B9E}"/>
                </a:ext>
              </a:extLst>
            </p:cNvPr>
            <p:cNvSpPr txBox="1"/>
            <p:nvPr/>
          </p:nvSpPr>
          <p:spPr>
            <a:xfrm>
              <a:off x="6119731" y="2871290"/>
              <a:ext cx="312040" cy="3513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①</a:t>
              </a:r>
            </a:p>
          </p:txBody>
        </p:sp>
      </p:grp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3E270C8E-1073-46D8-B09F-F745019BF955}"/>
              </a:ext>
            </a:extLst>
          </p:cNvPr>
          <p:cNvSpPr/>
          <p:nvPr/>
        </p:nvSpPr>
        <p:spPr>
          <a:xfrm>
            <a:off x="2599976" y="2653565"/>
            <a:ext cx="1054491" cy="38425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FFFFFF"/>
                </a:solidFill>
                <a:latin typeface="프리젠테이션 5 Medium" pitchFamily="2" charset="-127"/>
                <a:ea typeface="프리젠테이션 5 Medium" pitchFamily="2" charset="-127"/>
              </a:rPr>
              <a:t>버전</a:t>
            </a:r>
            <a:br>
              <a:rPr lang="en-US" altLang="ko-KR" sz="1200" dirty="0">
                <a:solidFill>
                  <a:srgbClr val="FFFFFF"/>
                </a:solidFill>
                <a:latin typeface="프리젠테이션 5 Medium" pitchFamily="2" charset="-127"/>
                <a:ea typeface="프리젠테이션 5 Medium" pitchFamily="2" charset="-127"/>
              </a:rPr>
            </a:br>
            <a:r>
              <a:rPr lang="en-US" altLang="ko-KR" sz="1000" dirty="0">
                <a:solidFill>
                  <a:srgbClr val="FFFFFF"/>
                </a:solidFill>
                <a:latin typeface="프리젠테이션 5 Medium" pitchFamily="2" charset="-127"/>
                <a:ea typeface="프리젠테이션 5 Medium" pitchFamily="2" charset="-127"/>
              </a:rPr>
              <a:t>1.0.0</a:t>
            </a:r>
            <a:endParaRPr lang="ko-KR" altLang="en-US" sz="1000" dirty="0">
              <a:solidFill>
                <a:srgbClr val="FFFFFF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117" name="직선 화살표 연결선 116">
            <a:extLst>
              <a:ext uri="{FF2B5EF4-FFF2-40B4-BE49-F238E27FC236}">
                <a16:creationId xmlns:a16="http://schemas.microsoft.com/office/drawing/2014/main" id="{A8BB43B1-27FB-4124-95B9-4E70C606190C}"/>
              </a:ext>
            </a:extLst>
          </p:cNvPr>
          <p:cNvCxnSpPr>
            <a:cxnSpLocks/>
            <a:stCxn id="116" idx="3"/>
            <a:endCxn id="94" idx="1"/>
          </p:cNvCxnSpPr>
          <p:nvPr/>
        </p:nvCxnSpPr>
        <p:spPr>
          <a:xfrm>
            <a:off x="3654467" y="2845690"/>
            <a:ext cx="594910" cy="282117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AF9CD3A6-B0CC-4961-836E-11BFBFE75371}"/>
              </a:ext>
            </a:extLst>
          </p:cNvPr>
          <p:cNvCxnSpPr>
            <a:cxnSpLocks/>
            <a:stCxn id="116" idx="3"/>
            <a:endCxn id="93" idx="1"/>
          </p:cNvCxnSpPr>
          <p:nvPr/>
        </p:nvCxnSpPr>
        <p:spPr>
          <a:xfrm>
            <a:off x="3654467" y="2845690"/>
            <a:ext cx="594910" cy="810183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18BA988-1E14-47FD-AF23-7311A5AC2F20}"/>
              </a:ext>
            </a:extLst>
          </p:cNvPr>
          <p:cNvSpPr txBox="1"/>
          <p:nvPr/>
        </p:nvSpPr>
        <p:spPr>
          <a:xfrm>
            <a:off x="6677547" y="1642132"/>
            <a:ext cx="1863043" cy="25391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ALM : JIRA , Redmine , Gitlab …</a:t>
            </a:r>
            <a:endParaRPr lang="ko-KR" altLang="en-US" sz="105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F34B5C6E-9EAE-4B02-8D2A-D8817EE0C289}"/>
              </a:ext>
            </a:extLst>
          </p:cNvPr>
          <p:cNvCxnSpPr>
            <a:cxnSpLocks/>
            <a:stCxn id="94" idx="3"/>
            <a:endCxn id="164" idx="1"/>
          </p:cNvCxnSpPr>
          <p:nvPr/>
        </p:nvCxnSpPr>
        <p:spPr>
          <a:xfrm flipV="1">
            <a:off x="5303868" y="2670465"/>
            <a:ext cx="1421656" cy="457342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1" name="직선 화살표 연결선 90">
            <a:extLst>
              <a:ext uri="{FF2B5EF4-FFF2-40B4-BE49-F238E27FC236}">
                <a16:creationId xmlns:a16="http://schemas.microsoft.com/office/drawing/2014/main" id="{4D99115E-7738-4671-A45E-053DFE311232}"/>
              </a:ext>
            </a:extLst>
          </p:cNvPr>
          <p:cNvCxnSpPr>
            <a:cxnSpLocks/>
          </p:cNvCxnSpPr>
          <p:nvPr/>
        </p:nvCxnSpPr>
        <p:spPr>
          <a:xfrm>
            <a:off x="5299111" y="3127807"/>
            <a:ext cx="1424033" cy="1281639"/>
          </a:xfrm>
          <a:prstGeom prst="straightConnector1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7CFBD902-E40F-47C4-B1DD-640FD094C893}"/>
              </a:ext>
            </a:extLst>
          </p:cNvPr>
          <p:cNvGrpSpPr/>
          <p:nvPr/>
        </p:nvGrpSpPr>
        <p:grpSpPr>
          <a:xfrm>
            <a:off x="6734883" y="3847444"/>
            <a:ext cx="3852460" cy="1564746"/>
            <a:chOff x="6104383" y="2543175"/>
            <a:chExt cx="3548258" cy="1180656"/>
          </a:xfrm>
        </p:grpSpPr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B658BDF7-F0A2-46D5-AC59-5A5390E3F3C3}"/>
                </a:ext>
              </a:extLst>
            </p:cNvPr>
            <p:cNvSpPr/>
            <p:nvPr/>
          </p:nvSpPr>
          <p:spPr>
            <a:xfrm>
              <a:off x="6104383" y="2543175"/>
              <a:ext cx="3548258" cy="1180656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373D888-306C-47A1-B5CE-DBD73FA76B5F}"/>
                </a:ext>
              </a:extLst>
            </p:cNvPr>
            <p:cNvSpPr txBox="1"/>
            <p:nvPr/>
          </p:nvSpPr>
          <p:spPr>
            <a:xfrm>
              <a:off x="7902480" y="2564824"/>
              <a:ext cx="1042986" cy="20900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>
                      <a:lumMod val="75000"/>
                    </a:schemeClr>
                  </a:solidFill>
                  <a:latin typeface="프리젠테이션 5 Medium" pitchFamily="2" charset="-127"/>
                  <a:ea typeface="프리젠테이션 5 Medium" pitchFamily="2" charset="-127"/>
                </a:rPr>
                <a:t>Project B</a:t>
              </a:r>
              <a:endPara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0C4D0A27-C231-441F-9954-C73E07573C77}"/>
                </a:ext>
              </a:extLst>
            </p:cNvPr>
            <p:cNvSpPr/>
            <p:nvPr/>
          </p:nvSpPr>
          <p:spPr>
            <a:xfrm>
              <a:off x="6410982" y="2871290"/>
              <a:ext cx="1074015" cy="224178"/>
            </a:xfrm>
            <a:prstGeom prst="rect">
              <a:avLst/>
            </a:prstGeom>
            <a:no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요구사항 </a:t>
              </a:r>
              <a:r>
                <a:rPr lang="en-US" altLang="ko-KR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B </a:t>
              </a:r>
              <a:r>
                <a:rPr lang="ko-KR" altLang="en-US" sz="1200" kern="0" dirty="0">
                  <a:solidFill>
                    <a:schemeClr val="bg1"/>
                  </a:solidFill>
                  <a:latin typeface="프리젠테이션 5 Medium" pitchFamily="2" charset="-127"/>
                  <a:ea typeface="프리젠테이션 5 Medium" pitchFamily="2" charset="-127"/>
                </a:rPr>
                <a:t>이슈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프리젠테이션 5 Medium" pitchFamily="2" charset="-127"/>
                <a:ea typeface="프리젠테이션 5 Medium" pitchFamily="2" charset="-127"/>
              </a:endParaRP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DC1480AB-9F02-4C6D-B4A1-8679C48C9B14}"/>
                </a:ext>
              </a:extLst>
            </p:cNvPr>
            <p:cNvGrpSpPr/>
            <p:nvPr/>
          </p:nvGrpSpPr>
          <p:grpSpPr>
            <a:xfrm>
              <a:off x="7890777" y="2860618"/>
              <a:ext cx="1646685" cy="801713"/>
              <a:chOff x="7933043" y="2935226"/>
              <a:chExt cx="2093214" cy="801713"/>
            </a:xfrm>
          </p:grpSpPr>
          <p:sp>
            <p:nvSpPr>
              <p:cNvPr id="122" name="직사각형 121">
                <a:extLst>
                  <a:ext uri="{FF2B5EF4-FFF2-40B4-BE49-F238E27FC236}">
                    <a16:creationId xmlns:a16="http://schemas.microsoft.com/office/drawing/2014/main" id="{5DC5D078-D3E9-480B-A991-B6FA5B603122}"/>
                  </a:ext>
                </a:extLst>
              </p:cNvPr>
              <p:cNvSpPr/>
              <p:nvPr/>
            </p:nvSpPr>
            <p:spPr>
              <a:xfrm>
                <a:off x="7933043" y="2935226"/>
                <a:ext cx="2093214" cy="801713"/>
              </a:xfrm>
              <a:prstGeom prst="rect">
                <a:avLst/>
              </a:prstGeom>
              <a:noFill/>
              <a:ln w="31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endParaRPr>
              </a:p>
            </p:txBody>
          </p:sp>
          <p:sp>
            <p:nvSpPr>
              <p:cNvPr id="123" name="직사각형 122">
                <a:extLst>
                  <a:ext uri="{FF2B5EF4-FFF2-40B4-BE49-F238E27FC236}">
                    <a16:creationId xmlns:a16="http://schemas.microsoft.com/office/drawing/2014/main" id="{5FDDF113-E481-44CB-8A1E-B4825F0B3417}"/>
                  </a:ext>
                </a:extLst>
              </p:cNvPr>
              <p:cNvSpPr/>
              <p:nvPr/>
            </p:nvSpPr>
            <p:spPr>
              <a:xfrm>
                <a:off x="8021051" y="2985435"/>
                <a:ext cx="1920623" cy="184641"/>
              </a:xfrm>
              <a:prstGeom prst="rect">
                <a:avLst/>
              </a:prstGeom>
              <a:no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kern="0" dirty="0">
                    <a:solidFill>
                      <a:schemeClr val="bg1"/>
                    </a:solidFill>
                    <a:latin typeface="프리젠테이션 5 Medium" pitchFamily="2" charset="-127"/>
                    <a:ea typeface="프리젠테이션 5 Medium" pitchFamily="2" charset="-127"/>
                  </a:rPr>
                  <a:t>하위 일감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endParaRPr>
              </a:p>
            </p:txBody>
          </p:sp>
          <p:sp>
            <p:nvSpPr>
              <p:cNvPr id="124" name="직사각형 123">
                <a:extLst>
                  <a:ext uri="{FF2B5EF4-FFF2-40B4-BE49-F238E27FC236}">
                    <a16:creationId xmlns:a16="http://schemas.microsoft.com/office/drawing/2014/main" id="{7B710442-1FF4-4D2C-89DA-08B0BD469A43}"/>
                  </a:ext>
                </a:extLst>
              </p:cNvPr>
              <p:cNvSpPr/>
              <p:nvPr/>
            </p:nvSpPr>
            <p:spPr>
              <a:xfrm>
                <a:off x="8021051" y="3215667"/>
                <a:ext cx="1920623" cy="182233"/>
              </a:xfrm>
              <a:prstGeom prst="rect">
                <a:avLst/>
              </a:prstGeom>
              <a:no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kern="0" dirty="0">
                    <a:solidFill>
                      <a:schemeClr val="bg1"/>
                    </a:solidFill>
                    <a:latin typeface="프리젠테이션 5 Medium" pitchFamily="2" charset="-127"/>
                    <a:ea typeface="프리젠테이션 5 Medium" pitchFamily="2" charset="-127"/>
                  </a:rPr>
                  <a:t>연결 일감 </a:t>
                </a:r>
                <a:r>
                  <a:rPr lang="en-US" altLang="ko-KR" sz="1200" kern="0" dirty="0">
                    <a:solidFill>
                      <a:schemeClr val="bg1"/>
                    </a:solidFill>
                    <a:latin typeface="프리젠테이션 5 Medium" pitchFamily="2" charset="-127"/>
                    <a:ea typeface="프리젠테이션 5 Medium" pitchFamily="2" charset="-127"/>
                  </a:rPr>
                  <a:t>I 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endParaRPr>
              </a:p>
            </p:txBody>
          </p:sp>
          <p:sp>
            <p:nvSpPr>
              <p:cNvPr id="125" name="직사각형 124">
                <a:extLst>
                  <a:ext uri="{FF2B5EF4-FFF2-40B4-BE49-F238E27FC236}">
                    <a16:creationId xmlns:a16="http://schemas.microsoft.com/office/drawing/2014/main" id="{93D414A5-7CD0-4CCF-85E2-69DA4215800F}"/>
                  </a:ext>
                </a:extLst>
              </p:cNvPr>
              <p:cNvSpPr/>
              <p:nvPr/>
            </p:nvSpPr>
            <p:spPr>
              <a:xfrm>
                <a:off x="8021051" y="3443491"/>
                <a:ext cx="1920624" cy="214458"/>
              </a:xfrm>
              <a:prstGeom prst="rect">
                <a:avLst/>
              </a:prstGeom>
              <a:no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kern="0" dirty="0">
                    <a:solidFill>
                      <a:schemeClr val="bg1">
                        <a:lumMod val="75000"/>
                      </a:schemeClr>
                    </a:solidFill>
                    <a:latin typeface="프리젠테이션 5 Medium" pitchFamily="2" charset="-127"/>
                    <a:ea typeface="프리젠테이션 5 Medium" pitchFamily="2" charset="-127"/>
                  </a:rPr>
                  <a:t>연결 일감 </a:t>
                </a:r>
                <a:r>
                  <a:rPr lang="en-US" altLang="ko-KR" sz="1200" kern="0" dirty="0">
                    <a:solidFill>
                      <a:schemeClr val="bg1">
                        <a:lumMod val="75000"/>
                      </a:schemeClr>
                    </a:solidFill>
                    <a:latin typeface="프리젠테이션 5 Medium" pitchFamily="2" charset="-127"/>
                    <a:ea typeface="프리젠테이션 5 Medium" pitchFamily="2" charset="-127"/>
                  </a:rPr>
                  <a:t>II</a:t>
                </a: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프리젠테이션 5 Medium" pitchFamily="2" charset="-127"/>
                  <a:ea typeface="프리젠테이션 5 Medium" pitchFamily="2" charset="-127"/>
                </a:endParaRPr>
              </a:p>
            </p:txBody>
          </p:sp>
        </p:grpSp>
        <p:cxnSp>
          <p:nvCxnSpPr>
            <p:cNvPr id="120" name="직선 화살표 연결선 119">
              <a:extLst>
                <a:ext uri="{FF2B5EF4-FFF2-40B4-BE49-F238E27FC236}">
                  <a16:creationId xmlns:a16="http://schemas.microsoft.com/office/drawing/2014/main" id="{526F11E6-62A7-45A7-B583-066545330960}"/>
                </a:ext>
              </a:extLst>
            </p:cNvPr>
            <p:cNvCxnSpPr>
              <a:cxnSpLocks/>
              <a:stCxn id="114" idx="3"/>
              <a:endCxn id="122" idx="1"/>
            </p:cNvCxnSpPr>
            <p:nvPr/>
          </p:nvCxnSpPr>
          <p:spPr>
            <a:xfrm>
              <a:off x="7484997" y="2983379"/>
              <a:ext cx="405780" cy="27809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6EB823-DEBD-41E8-B641-1719ED5A08F9}"/>
              </a:ext>
            </a:extLst>
          </p:cNvPr>
          <p:cNvSpPr txBox="1"/>
          <p:nvPr/>
        </p:nvSpPr>
        <p:spPr>
          <a:xfrm>
            <a:off x="6758978" y="4276965"/>
            <a:ext cx="312040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②</a:t>
            </a:r>
          </a:p>
        </p:txBody>
      </p:sp>
      <p:pic>
        <p:nvPicPr>
          <p:cNvPr id="52" name="Graphic 21">
            <a:extLst>
              <a:ext uri="{FF2B5EF4-FFF2-40B4-BE49-F238E27FC236}">
                <a16:creationId xmlns:a16="http://schemas.microsoft.com/office/drawing/2014/main" id="{0D29F4D7-9102-4F2E-911B-C901C3B03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939526" y="2453433"/>
            <a:ext cx="387110" cy="38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Graphic 21">
            <a:extLst>
              <a:ext uri="{FF2B5EF4-FFF2-40B4-BE49-F238E27FC236}">
                <a16:creationId xmlns:a16="http://schemas.microsoft.com/office/drawing/2014/main" id="{19D1C1F4-ECDB-43BD-8BF0-C5075D68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939526" y="3174564"/>
            <a:ext cx="387110" cy="38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Graphic 21">
            <a:extLst>
              <a:ext uri="{FF2B5EF4-FFF2-40B4-BE49-F238E27FC236}">
                <a16:creationId xmlns:a16="http://schemas.microsoft.com/office/drawing/2014/main" id="{9638ABEF-7DEF-4EDD-A8E8-13885F9C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939526" y="4352562"/>
            <a:ext cx="387110" cy="38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63D5BA8-2159-4BD5-B421-7488CD2B6B67}"/>
              </a:ext>
            </a:extLst>
          </p:cNvPr>
          <p:cNvSpPr txBox="1"/>
          <p:nvPr/>
        </p:nvSpPr>
        <p:spPr>
          <a:xfrm>
            <a:off x="10561320" y="1642132"/>
            <a:ext cx="1008216" cy="25391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US" altLang="ko-KR" sz="105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ARMS : Resource</a:t>
            </a:r>
            <a:endParaRPr lang="ko-KR" altLang="en-US" sz="105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4600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… )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4186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서버 관리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JIRA, Redmine, GitLab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을 지원하고 있으며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하위 프로젝트 및 각 프로젝트의 설정을 로드하고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Default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셋팅을 지원하는 기능을 제공합니다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6935683D-D9AB-4C2F-A779-9CC101521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233414"/>
            <a:ext cx="8882046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AutoShape 13">
            <a:extLst>
              <a:ext uri="{FF2B5EF4-FFF2-40B4-BE49-F238E27FC236}">
                <a16:creationId xmlns:a16="http://schemas.microsoft.com/office/drawing/2014/main" id="{9F90239B-52F3-45DE-92F1-80485A14863A}"/>
              </a:ext>
            </a:extLst>
          </p:cNvPr>
          <p:cNvSpPr>
            <a:spLocks/>
          </p:cNvSpPr>
          <p:nvPr/>
        </p:nvSpPr>
        <p:spPr bwMode="auto">
          <a:xfrm>
            <a:off x="11657270" y="526526"/>
            <a:ext cx="479641" cy="127023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" y="21600"/>
                </a:moveTo>
                <a:lnTo>
                  <a:pt x="21600" y="10744"/>
                </a:lnTo>
                <a:lnTo>
                  <a:pt x="0" y="0"/>
                </a:lnTo>
                <a:lnTo>
                  <a:pt x="31" y="21600"/>
                </a:lnTo>
                <a:close/>
              </a:path>
            </a:pathLst>
          </a:custGeom>
          <a:solidFill>
            <a:srgbClr val="D5AB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 dirty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241E8AB7-D005-49E9-84C1-891A99DB37A0}"/>
              </a:ext>
            </a:extLst>
          </p:cNvPr>
          <p:cNvSpPr>
            <a:spLocks/>
          </p:cNvSpPr>
          <p:nvPr/>
        </p:nvSpPr>
        <p:spPr bwMode="auto">
          <a:xfrm>
            <a:off x="11661253" y="1126767"/>
            <a:ext cx="472394" cy="1147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AA2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5E06CA8C-5618-4F75-9831-1E0024DC8370}"/>
              </a:ext>
            </a:extLst>
          </p:cNvPr>
          <p:cNvSpPr>
            <a:spLocks/>
          </p:cNvSpPr>
          <p:nvPr/>
        </p:nvSpPr>
        <p:spPr bwMode="auto">
          <a:xfrm>
            <a:off x="11665227" y="1138818"/>
            <a:ext cx="468420" cy="524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203"/>
                </a:lnTo>
                <a:lnTo>
                  <a:pt x="0" y="0"/>
                </a:lnTo>
                <a:close/>
              </a:path>
            </a:pathLst>
          </a:custGeom>
          <a:solidFill>
            <a:srgbClr val="BC9747">
              <a:alpha val="641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7AE57990-BE5D-4B71-8AD1-8184AAE3C71F}"/>
              </a:ext>
            </a:extLst>
          </p:cNvPr>
          <p:cNvSpPr>
            <a:spLocks/>
          </p:cNvSpPr>
          <p:nvPr/>
        </p:nvSpPr>
        <p:spPr bwMode="auto">
          <a:xfrm>
            <a:off x="10820695" y="484588"/>
            <a:ext cx="1316894" cy="642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194" y="21600"/>
                </a:moveTo>
                <a:lnTo>
                  <a:pt x="21600" y="21600"/>
                </a:lnTo>
                <a:lnTo>
                  <a:pt x="13782" y="0"/>
                </a:lnTo>
                <a:lnTo>
                  <a:pt x="4238" y="0"/>
                </a:lnTo>
                <a:lnTo>
                  <a:pt x="0" y="11313"/>
                </a:lnTo>
                <a:lnTo>
                  <a:pt x="4194" y="21600"/>
                </a:lnTo>
                <a:close/>
              </a:path>
            </a:pathLst>
          </a:custGeom>
          <a:solidFill>
            <a:srgbClr val="E2B5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5D72F5D2-6396-4AB5-B0FA-FC794595D616}"/>
              </a:ext>
            </a:extLst>
          </p:cNvPr>
          <p:cNvSpPr>
            <a:spLocks/>
          </p:cNvSpPr>
          <p:nvPr/>
        </p:nvSpPr>
        <p:spPr bwMode="auto">
          <a:xfrm>
            <a:off x="11546367" y="479352"/>
            <a:ext cx="598297" cy="6428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4322" y="36"/>
                </a:lnTo>
                <a:lnTo>
                  <a:pt x="0" y="0"/>
                </a:lnTo>
                <a:lnTo>
                  <a:pt x="17715" y="21577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C65D">
              <a:alpha val="1742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64A60392-7923-4F62-919E-C9D04EAF2970}"/>
              </a:ext>
            </a:extLst>
          </p:cNvPr>
          <p:cNvSpPr>
            <a:spLocks/>
          </p:cNvSpPr>
          <p:nvPr/>
        </p:nvSpPr>
        <p:spPr bwMode="auto">
          <a:xfrm>
            <a:off x="10844000" y="476432"/>
            <a:ext cx="938519" cy="3380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891" y="0"/>
                </a:moveTo>
                <a:lnTo>
                  <a:pt x="0" y="21600"/>
                </a:lnTo>
                <a:lnTo>
                  <a:pt x="21600" y="21474"/>
                </a:lnTo>
                <a:lnTo>
                  <a:pt x="15814" y="10"/>
                </a:lnTo>
                <a:lnTo>
                  <a:pt x="5891" y="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14999"/>
                </a:srgbClr>
              </a:gs>
              <a:gs pos="100000">
                <a:srgbClr val="E2B554">
                  <a:alpha val="14999"/>
                </a:srgbClr>
              </a:gs>
            </a:gsLst>
            <a:lin ang="189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76B43E-7321-41BD-839D-A896807B5C2D}"/>
              </a:ext>
            </a:extLst>
          </p:cNvPr>
          <p:cNvSpPr txBox="1"/>
          <p:nvPr/>
        </p:nvSpPr>
        <p:spPr>
          <a:xfrm>
            <a:off x="10565177" y="545804"/>
            <a:ext cx="1555327" cy="5386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단 한번의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설정 작업</a:t>
            </a:r>
          </a:p>
        </p:txBody>
      </p:sp>
    </p:spTree>
    <p:extLst>
      <p:ext uri="{BB962C8B-B14F-4D97-AF65-F5344CB8AC3E}">
        <p14:creationId xmlns:p14="http://schemas.microsoft.com/office/powerpoint/2010/main" val="375505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개체 틀 4">
            <a:extLst>
              <a:ext uri="{FF2B5EF4-FFF2-40B4-BE49-F238E27FC236}">
                <a16:creationId xmlns:a16="http://schemas.microsoft.com/office/drawing/2014/main" id="{31575BEF-ECB8-47DB-9932-DCC87A34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6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2982D-0111-4431-91D0-0E6A4B9F6E1D}"/>
              </a:ext>
            </a:extLst>
          </p:cNvPr>
          <p:cNvSpPr txBox="1"/>
          <p:nvPr/>
        </p:nvSpPr>
        <p:spPr>
          <a:xfrm>
            <a:off x="1173699" y="2967335"/>
            <a:ext cx="10179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LM + </a:t>
            </a:r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R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MS + P</a:t>
            </a:r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MS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 = </a:t>
            </a:r>
            <a:r>
              <a:rPr lang="en-US" sz="5400" spc="200" dirty="0">
                <a:solidFill>
                  <a:srgbClr val="A4C6FF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A-RMS</a:t>
            </a:r>
            <a:endParaRPr lang="en-US" sz="5400" spc="200" dirty="0">
              <a:solidFill>
                <a:srgbClr val="A4C6FF"/>
              </a:solidFill>
              <a:latin typeface="프리젠테이션 9 Black" pitchFamily="2" charset="-127"/>
              <a:ea typeface="프리젠테이션 9 Black" pitchFamily="2" charset="-127"/>
              <a:cs typeface="프리젠테이션 5 Medium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4592D-3D42-49AC-BBE3-A43F593018A7}"/>
              </a:ext>
            </a:extLst>
          </p:cNvPr>
          <p:cNvSpPr txBox="1"/>
          <p:nvPr/>
        </p:nvSpPr>
        <p:spPr>
          <a:xfrm>
            <a:off x="4091951" y="4089556"/>
            <a:ext cx="4578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313DEVGRP B</a:t>
            </a:r>
            <a:r>
              <a:rPr lang="id-ID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USINESS PRESENTATION</a:t>
            </a:r>
            <a:endParaRPr lang="en-US" sz="1400" spc="300" dirty="0">
              <a:solidFill>
                <a:schemeClr val="bg1">
                  <a:lumMod val="95000"/>
                </a:schemeClr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7B404A4E-3BC4-4636-AB2F-AE06C28FDE6D}"/>
              </a:ext>
            </a:extLst>
          </p:cNvPr>
          <p:cNvGrpSpPr/>
          <p:nvPr/>
        </p:nvGrpSpPr>
        <p:grpSpPr>
          <a:xfrm>
            <a:off x="3983045" y="2768444"/>
            <a:ext cx="1263727" cy="153639"/>
            <a:chOff x="7473627" y="2136659"/>
            <a:chExt cx="1263727" cy="15363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D96B0EC1-B76F-4A0F-A622-B9ED06DA0354}"/>
                </a:ext>
              </a:extLst>
            </p:cNvPr>
            <p:cNvSpPr/>
            <p:nvPr/>
          </p:nvSpPr>
          <p:spPr bwMode="auto">
            <a:xfrm>
              <a:off x="7473627" y="2136659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81A95C78-2BEA-4C62-B4EB-C4ECD21B3156}"/>
                </a:ext>
              </a:extLst>
            </p:cNvPr>
            <p:cNvSpPr/>
            <p:nvPr/>
          </p:nvSpPr>
          <p:spPr bwMode="auto">
            <a:xfrm>
              <a:off x="784365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A8014DD4-86FD-4874-B4B5-C957104E5AB3}"/>
                </a:ext>
              </a:extLst>
            </p:cNvPr>
            <p:cNvSpPr/>
            <p:nvPr/>
          </p:nvSpPr>
          <p:spPr bwMode="auto">
            <a:xfrm>
              <a:off x="821368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368B6078-CC76-428A-9A21-628653E50648}"/>
                </a:ext>
              </a:extLst>
            </p:cNvPr>
            <p:cNvSpPr/>
            <p:nvPr/>
          </p:nvSpPr>
          <p:spPr bwMode="auto">
            <a:xfrm>
              <a:off x="8583715" y="2136659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10" name="Rectangle 35">
            <a:extLst>
              <a:ext uri="{FF2B5EF4-FFF2-40B4-BE49-F238E27FC236}">
                <a16:creationId xmlns:a16="http://schemas.microsoft.com/office/drawing/2014/main" id="{CF62DCE2-B8CD-1C24-B69E-DB102B5B9CAD}"/>
              </a:ext>
            </a:extLst>
          </p:cNvPr>
          <p:cNvSpPr/>
          <p:nvPr/>
        </p:nvSpPr>
        <p:spPr>
          <a:xfrm>
            <a:off x="548005" y="0"/>
            <a:ext cx="276999" cy="332508"/>
          </a:xfrm>
          <a:prstGeom prst="rect">
            <a:avLst/>
          </a:prstGeom>
          <a:solidFill>
            <a:srgbClr val="E4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CDFFDD4-6B4D-CE43-4F3D-8F95697BB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2" y="513632"/>
            <a:ext cx="1414398" cy="848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03676B-33BF-F304-E18C-20D5292E8275}"/>
              </a:ext>
            </a:extLst>
          </p:cNvPr>
          <p:cNvSpPr txBox="1"/>
          <p:nvPr/>
        </p:nvSpPr>
        <p:spPr>
          <a:xfrm>
            <a:off x="8000297" y="6148158"/>
            <a:ext cx="3792064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200" b="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© Copyright 2010-2024 </a:t>
            </a:r>
            <a:r>
              <a:rPr lang="en-US" altLang="ko-KR" sz="120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313DEVGRP</a:t>
            </a:r>
            <a:r>
              <a:rPr lang="en-US" altLang="ko-KR" sz="1200" b="0" spc="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 - All Rights Reserved</a:t>
            </a:r>
            <a:endParaRPr lang="ko-KR" altLang="en-US" sz="1200" b="0" spc="0" dirty="0">
              <a:solidFill>
                <a:schemeClr val="bg1"/>
              </a:solidFill>
              <a:effectLst/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1455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… )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rgbClr val="A4C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73818"/>
            <a:ext cx="814186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연결 관리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(*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버전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–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에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ALM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프로젝트를 연결하여 요구사항을 관리 할 수 있는 설정 기능입니다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4763B89C-C6A9-49DA-B51C-A99524416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4" y="1231461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AutoShape 13">
            <a:extLst>
              <a:ext uri="{FF2B5EF4-FFF2-40B4-BE49-F238E27FC236}">
                <a16:creationId xmlns:a16="http://schemas.microsoft.com/office/drawing/2014/main" id="{E6666BF8-131B-4C8B-9502-FE7D44CDF0E1}"/>
              </a:ext>
            </a:extLst>
          </p:cNvPr>
          <p:cNvSpPr>
            <a:spLocks/>
          </p:cNvSpPr>
          <p:nvPr/>
        </p:nvSpPr>
        <p:spPr bwMode="auto">
          <a:xfrm>
            <a:off x="11637379" y="525492"/>
            <a:ext cx="479641" cy="127023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" y="21600"/>
                </a:moveTo>
                <a:lnTo>
                  <a:pt x="21600" y="10744"/>
                </a:lnTo>
                <a:lnTo>
                  <a:pt x="0" y="0"/>
                </a:lnTo>
                <a:lnTo>
                  <a:pt x="31" y="21600"/>
                </a:lnTo>
                <a:close/>
              </a:path>
            </a:pathLst>
          </a:custGeom>
          <a:solidFill>
            <a:srgbClr val="D5AB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 dirty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D7D60D4A-2353-44D5-B6AB-2734A9B560F8}"/>
              </a:ext>
            </a:extLst>
          </p:cNvPr>
          <p:cNvSpPr>
            <a:spLocks/>
          </p:cNvSpPr>
          <p:nvPr/>
        </p:nvSpPr>
        <p:spPr bwMode="auto">
          <a:xfrm>
            <a:off x="11641362" y="1125733"/>
            <a:ext cx="472394" cy="1147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AA2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782A8364-5B9C-470A-99F3-BA0C7845D200}"/>
              </a:ext>
            </a:extLst>
          </p:cNvPr>
          <p:cNvSpPr>
            <a:spLocks/>
          </p:cNvSpPr>
          <p:nvPr/>
        </p:nvSpPr>
        <p:spPr bwMode="auto">
          <a:xfrm>
            <a:off x="11645336" y="1137784"/>
            <a:ext cx="468420" cy="524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203"/>
                </a:lnTo>
                <a:lnTo>
                  <a:pt x="0" y="0"/>
                </a:lnTo>
                <a:close/>
              </a:path>
            </a:pathLst>
          </a:custGeom>
          <a:solidFill>
            <a:srgbClr val="BC9747">
              <a:alpha val="641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ABE762EC-7120-43A2-82B5-E306B52674AA}"/>
              </a:ext>
            </a:extLst>
          </p:cNvPr>
          <p:cNvSpPr>
            <a:spLocks/>
          </p:cNvSpPr>
          <p:nvPr/>
        </p:nvSpPr>
        <p:spPr bwMode="auto">
          <a:xfrm>
            <a:off x="10800804" y="483554"/>
            <a:ext cx="1316894" cy="642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194" y="21600"/>
                </a:moveTo>
                <a:lnTo>
                  <a:pt x="21600" y="21600"/>
                </a:lnTo>
                <a:lnTo>
                  <a:pt x="13782" y="0"/>
                </a:lnTo>
                <a:lnTo>
                  <a:pt x="4238" y="0"/>
                </a:lnTo>
                <a:lnTo>
                  <a:pt x="0" y="11313"/>
                </a:lnTo>
                <a:lnTo>
                  <a:pt x="4194" y="21600"/>
                </a:lnTo>
                <a:close/>
              </a:path>
            </a:pathLst>
          </a:custGeom>
          <a:solidFill>
            <a:srgbClr val="E2B5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62AED8A2-25CA-4798-A717-7FBDFE7CE8BC}"/>
              </a:ext>
            </a:extLst>
          </p:cNvPr>
          <p:cNvSpPr>
            <a:spLocks/>
          </p:cNvSpPr>
          <p:nvPr/>
        </p:nvSpPr>
        <p:spPr bwMode="auto">
          <a:xfrm>
            <a:off x="11526476" y="478318"/>
            <a:ext cx="598297" cy="6428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4322" y="36"/>
                </a:lnTo>
                <a:lnTo>
                  <a:pt x="0" y="0"/>
                </a:lnTo>
                <a:lnTo>
                  <a:pt x="17715" y="21577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C65D">
              <a:alpha val="1742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94D5D27C-6FE1-4C05-8EC1-484988D90486}"/>
              </a:ext>
            </a:extLst>
          </p:cNvPr>
          <p:cNvSpPr>
            <a:spLocks/>
          </p:cNvSpPr>
          <p:nvPr/>
        </p:nvSpPr>
        <p:spPr bwMode="auto">
          <a:xfrm>
            <a:off x="10824109" y="475398"/>
            <a:ext cx="938519" cy="3380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891" y="0"/>
                </a:moveTo>
                <a:lnTo>
                  <a:pt x="0" y="21600"/>
                </a:lnTo>
                <a:lnTo>
                  <a:pt x="21600" y="21474"/>
                </a:lnTo>
                <a:lnTo>
                  <a:pt x="15814" y="10"/>
                </a:lnTo>
                <a:lnTo>
                  <a:pt x="5891" y="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14999"/>
                </a:srgbClr>
              </a:gs>
              <a:gs pos="100000">
                <a:srgbClr val="E2B554">
                  <a:alpha val="14999"/>
                </a:srgbClr>
              </a:gs>
            </a:gsLst>
            <a:lin ang="189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7934A6-4098-4B87-BF05-52C8CC29198F}"/>
              </a:ext>
            </a:extLst>
          </p:cNvPr>
          <p:cNvSpPr txBox="1"/>
          <p:nvPr/>
        </p:nvSpPr>
        <p:spPr>
          <a:xfrm>
            <a:off x="10545286" y="544770"/>
            <a:ext cx="1555327" cy="5386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단 한번의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설정 작업</a:t>
            </a:r>
          </a:p>
        </p:txBody>
      </p:sp>
    </p:spTree>
    <p:extLst>
      <p:ext uri="{BB962C8B-B14F-4D97-AF65-F5344CB8AC3E}">
        <p14:creationId xmlns:p14="http://schemas.microsoft.com/office/powerpoint/2010/main" val="747070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… )</a:t>
            </a:r>
            <a:endParaRPr lang="ko-KR" altLang="en-US" sz="105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rgbClr val="A4C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5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9137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맵핑 관리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ARMS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4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가지 설정 정보와 고객사의 임의적인 상태 그리고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ALM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이슈 상태를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Mapping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하는 기능을 제공합니다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4921360F-93DD-4379-B2D2-665444C0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237526"/>
            <a:ext cx="8832536" cy="437859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AutoShape 13">
            <a:extLst>
              <a:ext uri="{FF2B5EF4-FFF2-40B4-BE49-F238E27FC236}">
                <a16:creationId xmlns:a16="http://schemas.microsoft.com/office/drawing/2014/main" id="{F2217167-252E-4E26-A0E8-A65DBC574A57}"/>
              </a:ext>
            </a:extLst>
          </p:cNvPr>
          <p:cNvSpPr>
            <a:spLocks/>
          </p:cNvSpPr>
          <p:nvPr/>
        </p:nvSpPr>
        <p:spPr bwMode="auto">
          <a:xfrm>
            <a:off x="11573495" y="520942"/>
            <a:ext cx="479641" cy="127023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" y="21600"/>
                </a:moveTo>
                <a:lnTo>
                  <a:pt x="21600" y="10744"/>
                </a:lnTo>
                <a:lnTo>
                  <a:pt x="0" y="0"/>
                </a:lnTo>
                <a:lnTo>
                  <a:pt x="31" y="21600"/>
                </a:lnTo>
                <a:close/>
              </a:path>
            </a:pathLst>
          </a:custGeom>
          <a:solidFill>
            <a:srgbClr val="D5AB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 dirty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4E0974EF-CEFB-4D5C-9F5F-3ACF7E2FDEF5}"/>
              </a:ext>
            </a:extLst>
          </p:cNvPr>
          <p:cNvSpPr>
            <a:spLocks/>
          </p:cNvSpPr>
          <p:nvPr/>
        </p:nvSpPr>
        <p:spPr bwMode="auto">
          <a:xfrm>
            <a:off x="11577478" y="1121183"/>
            <a:ext cx="472394" cy="1147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AA2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8F539A5D-86CE-41FB-8798-E152FF12172A}"/>
              </a:ext>
            </a:extLst>
          </p:cNvPr>
          <p:cNvSpPr>
            <a:spLocks/>
          </p:cNvSpPr>
          <p:nvPr/>
        </p:nvSpPr>
        <p:spPr bwMode="auto">
          <a:xfrm>
            <a:off x="11581452" y="1133234"/>
            <a:ext cx="468420" cy="524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203"/>
                </a:lnTo>
                <a:lnTo>
                  <a:pt x="0" y="0"/>
                </a:lnTo>
                <a:close/>
              </a:path>
            </a:pathLst>
          </a:custGeom>
          <a:solidFill>
            <a:srgbClr val="BC9747">
              <a:alpha val="641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580133C2-9B66-4465-9C3B-2DD338CECABD}"/>
              </a:ext>
            </a:extLst>
          </p:cNvPr>
          <p:cNvSpPr>
            <a:spLocks/>
          </p:cNvSpPr>
          <p:nvPr/>
        </p:nvSpPr>
        <p:spPr bwMode="auto">
          <a:xfrm>
            <a:off x="10736920" y="479004"/>
            <a:ext cx="1316894" cy="642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194" y="21600"/>
                </a:moveTo>
                <a:lnTo>
                  <a:pt x="21600" y="21600"/>
                </a:lnTo>
                <a:lnTo>
                  <a:pt x="13782" y="0"/>
                </a:lnTo>
                <a:lnTo>
                  <a:pt x="4238" y="0"/>
                </a:lnTo>
                <a:lnTo>
                  <a:pt x="0" y="11313"/>
                </a:lnTo>
                <a:lnTo>
                  <a:pt x="4194" y="21600"/>
                </a:lnTo>
                <a:close/>
              </a:path>
            </a:pathLst>
          </a:custGeom>
          <a:solidFill>
            <a:srgbClr val="E2B5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719D089A-1D64-4503-B3D3-EC8AA50CF86E}"/>
              </a:ext>
            </a:extLst>
          </p:cNvPr>
          <p:cNvSpPr>
            <a:spLocks/>
          </p:cNvSpPr>
          <p:nvPr/>
        </p:nvSpPr>
        <p:spPr bwMode="auto">
          <a:xfrm>
            <a:off x="11462592" y="473768"/>
            <a:ext cx="598297" cy="6428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4322" y="36"/>
                </a:lnTo>
                <a:lnTo>
                  <a:pt x="0" y="0"/>
                </a:lnTo>
                <a:lnTo>
                  <a:pt x="17715" y="21577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C65D">
              <a:alpha val="1742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17C7E846-C667-4FC3-B29D-9BDC9722D8AB}"/>
              </a:ext>
            </a:extLst>
          </p:cNvPr>
          <p:cNvSpPr>
            <a:spLocks/>
          </p:cNvSpPr>
          <p:nvPr/>
        </p:nvSpPr>
        <p:spPr bwMode="auto">
          <a:xfrm>
            <a:off x="10760225" y="470848"/>
            <a:ext cx="938519" cy="3380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891" y="0"/>
                </a:moveTo>
                <a:lnTo>
                  <a:pt x="0" y="21600"/>
                </a:lnTo>
                <a:lnTo>
                  <a:pt x="21600" y="21474"/>
                </a:lnTo>
                <a:lnTo>
                  <a:pt x="15814" y="10"/>
                </a:lnTo>
                <a:lnTo>
                  <a:pt x="5891" y="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14999"/>
                </a:srgbClr>
              </a:gs>
              <a:gs pos="100000">
                <a:srgbClr val="E2B554">
                  <a:alpha val="14999"/>
                </a:srgbClr>
              </a:gs>
            </a:gsLst>
            <a:lin ang="189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7B6FE7-699C-4F01-9EB0-2F2FF25F9CB2}"/>
              </a:ext>
            </a:extLst>
          </p:cNvPr>
          <p:cNvSpPr txBox="1"/>
          <p:nvPr/>
        </p:nvSpPr>
        <p:spPr>
          <a:xfrm>
            <a:off x="10481402" y="540220"/>
            <a:ext cx="1555327" cy="5386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단 한번의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설정 작업</a:t>
            </a:r>
          </a:p>
        </p:txBody>
      </p:sp>
    </p:spTree>
    <p:extLst>
      <p:ext uri="{BB962C8B-B14F-4D97-AF65-F5344CB8AC3E}">
        <p14:creationId xmlns:p14="http://schemas.microsoft.com/office/powerpoint/2010/main" val="675756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10935664" cy="4342804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  <a:sym typeface="Arial"/>
              </a:rPr>
              <a:t>ARMS</a:t>
            </a:r>
            <a:r>
              <a:rPr lang="ko-KR" altLang="en-US" sz="20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  <a:sym typeface="Arial"/>
              </a:rPr>
              <a:t>Work Flow Chart</a:t>
            </a:r>
            <a:endParaRPr lang="en-US" altLang="ko-KR" sz="20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프리젠테이션 4 Regular" pitchFamily="2" charset="-127"/>
                <a:ea typeface="프리젠테이션 4 Regular" pitchFamily="2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프리젠테이션 4 Regular" pitchFamily="2" charset="-127"/>
                <a:ea typeface="프리젠테이션 4 Regular" pitchFamily="2" charset="-127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878960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해답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ARMS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는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ALM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을 연결하여 이슈를 배포하고 수집하는 최적의 방법을 찾았습니다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5E352A60-7B4C-4FD9-9EDE-5DF1D07708F9}"/>
              </a:ext>
            </a:extLst>
          </p:cNvPr>
          <p:cNvSpPr/>
          <p:nvPr/>
        </p:nvSpPr>
        <p:spPr>
          <a:xfrm>
            <a:off x="1343989" y="4698834"/>
            <a:ext cx="10089025" cy="914938"/>
          </a:xfrm>
          <a:prstGeom prst="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2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FCEA6BE6-AFA0-4802-A575-71A62D1B4049}"/>
              </a:ext>
            </a:extLst>
          </p:cNvPr>
          <p:cNvSpPr/>
          <p:nvPr/>
        </p:nvSpPr>
        <p:spPr>
          <a:xfrm>
            <a:off x="1333222" y="3370496"/>
            <a:ext cx="10089025" cy="1271337"/>
          </a:xfrm>
          <a:prstGeom prst="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2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A21B6C22-EA53-45CF-A245-8C5403E87FB1}"/>
              </a:ext>
            </a:extLst>
          </p:cNvPr>
          <p:cNvSpPr/>
          <p:nvPr/>
        </p:nvSpPr>
        <p:spPr>
          <a:xfrm>
            <a:off x="656262" y="1610264"/>
            <a:ext cx="694236" cy="1712991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r>
              <a:rPr lang="en-US" altLang="ko-KR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</a:t>
            </a:r>
          </a:p>
          <a:p>
            <a:r>
              <a:rPr lang="ko-KR" altLang="en-US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준비 및</a:t>
            </a:r>
            <a:endParaRPr lang="en-US" altLang="ko-KR" sz="1200" spc="-1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ko-KR" altLang="en-US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설정단계</a:t>
            </a: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12207BC8-5654-4E1F-98D1-BB82868E424F}"/>
              </a:ext>
            </a:extLst>
          </p:cNvPr>
          <p:cNvSpPr/>
          <p:nvPr/>
        </p:nvSpPr>
        <p:spPr>
          <a:xfrm>
            <a:off x="638984" y="3366653"/>
            <a:ext cx="694237" cy="127133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r>
              <a:rPr lang="en-US" altLang="ko-KR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</a:t>
            </a:r>
          </a:p>
          <a:p>
            <a:r>
              <a:rPr lang="ko-KR" altLang="en-US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이슈 배포단계</a:t>
            </a: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E530B1FB-258D-4D51-A55C-D00F25279EBC}"/>
              </a:ext>
            </a:extLst>
          </p:cNvPr>
          <p:cNvSpPr/>
          <p:nvPr/>
        </p:nvSpPr>
        <p:spPr>
          <a:xfrm>
            <a:off x="649751" y="4689143"/>
            <a:ext cx="694238" cy="914937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r>
              <a:rPr lang="en-US" altLang="ko-KR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</a:t>
            </a:r>
          </a:p>
          <a:p>
            <a:r>
              <a:rPr lang="ko-KR" altLang="en-US" sz="1200" spc="-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수집단계</a:t>
            </a: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AC526CF2-C11C-4967-923A-2A55857F8274}"/>
              </a:ext>
            </a:extLst>
          </p:cNvPr>
          <p:cNvSpPr/>
          <p:nvPr/>
        </p:nvSpPr>
        <p:spPr>
          <a:xfrm>
            <a:off x="1350498" y="1610264"/>
            <a:ext cx="10089025" cy="1712991"/>
          </a:xfrm>
          <a:prstGeom prst="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20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020D4A40-01E6-4557-B46D-30C2FDF47E09}"/>
              </a:ext>
            </a:extLst>
          </p:cNvPr>
          <p:cNvSpPr/>
          <p:nvPr/>
        </p:nvSpPr>
        <p:spPr>
          <a:xfrm>
            <a:off x="1721974" y="1817533"/>
            <a:ext cx="1900160" cy="28902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Project</a:t>
            </a: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Charter</a:t>
            </a:r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및 </a:t>
            </a:r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SRS</a:t>
            </a:r>
            <a:endParaRPr lang="ko-KR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39ADE582-0AB1-432F-8091-7EBD65D75B46}"/>
              </a:ext>
            </a:extLst>
          </p:cNvPr>
          <p:cNvSpPr/>
          <p:nvPr/>
        </p:nvSpPr>
        <p:spPr>
          <a:xfrm>
            <a:off x="1721974" y="2186955"/>
            <a:ext cx="1900160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)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등록</a:t>
            </a:r>
          </a:p>
        </p:txBody>
      </p:sp>
      <p:sp>
        <p:nvSpPr>
          <p:cNvPr id="90" name="사각형: 둥근 모서리 89">
            <a:extLst>
              <a:ext uri="{FF2B5EF4-FFF2-40B4-BE49-F238E27FC236}">
                <a16:creationId xmlns:a16="http://schemas.microsoft.com/office/drawing/2014/main" id="{37BF53C4-4858-4779-A095-A5B3329AE59E}"/>
              </a:ext>
            </a:extLst>
          </p:cNvPr>
          <p:cNvSpPr/>
          <p:nvPr/>
        </p:nvSpPr>
        <p:spPr>
          <a:xfrm>
            <a:off x="2831292" y="2550012"/>
            <a:ext cx="1900160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버전 등록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(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일정 계획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)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B2C8823E-C332-4FED-89FA-F68960A43CE2}"/>
              </a:ext>
            </a:extLst>
          </p:cNvPr>
          <p:cNvSpPr/>
          <p:nvPr/>
        </p:nvSpPr>
        <p:spPr>
          <a:xfrm>
            <a:off x="2831292" y="2916639"/>
            <a:ext cx="1900160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[ 1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회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] ALM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연결 정보 등록</a:t>
            </a: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A68BEE26-ED20-4F3E-89F8-121158A483DE}"/>
              </a:ext>
            </a:extLst>
          </p:cNvPr>
          <p:cNvSpPr/>
          <p:nvPr/>
        </p:nvSpPr>
        <p:spPr>
          <a:xfrm>
            <a:off x="3798652" y="3477940"/>
            <a:ext cx="1900160" cy="28902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관리 및 </a:t>
            </a:r>
            <a:r>
              <a:rPr lang="en-US" altLang="ko-K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SDS</a:t>
            </a:r>
            <a:endParaRPr lang="ko-KR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8B804B80-7E95-45D0-BA79-9A7D7C689652}"/>
              </a:ext>
            </a:extLst>
          </p:cNvPr>
          <p:cNvSpPr/>
          <p:nvPr/>
        </p:nvSpPr>
        <p:spPr>
          <a:xfrm>
            <a:off x="3798652" y="3852544"/>
            <a:ext cx="3959560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 등록 및 배포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-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개발</a:t>
            </a: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53BFD1AA-B7C2-4539-B87C-A7F87CFAB6D5}"/>
              </a:ext>
            </a:extLst>
          </p:cNvPr>
          <p:cNvSpPr/>
          <p:nvPr/>
        </p:nvSpPr>
        <p:spPr>
          <a:xfrm>
            <a:off x="6096000" y="4225035"/>
            <a:ext cx="1662211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QA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326F8263-288E-4BDA-82E8-5D4704929239}"/>
              </a:ext>
            </a:extLst>
          </p:cNvPr>
          <p:cNvSpPr/>
          <p:nvPr/>
        </p:nvSpPr>
        <p:spPr>
          <a:xfrm>
            <a:off x="3792143" y="4846318"/>
            <a:ext cx="3983344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[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자동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]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 기반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Issue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수집</a:t>
            </a: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22E006E1-DA17-47B5-AFB3-5C8493EC5FB2}"/>
              </a:ext>
            </a:extLst>
          </p:cNvPr>
          <p:cNvSpPr/>
          <p:nvPr/>
        </p:nvSpPr>
        <p:spPr>
          <a:xfrm>
            <a:off x="3792143" y="5210468"/>
            <a:ext cx="3983344" cy="28902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lumMod val="50000"/>
                <a:lumOff val="50000"/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[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자동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] Time, Scope, Resource, Cost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8AB68F29-0A0D-46B4-BB7F-BD6BF36F3C9D}"/>
              </a:ext>
            </a:extLst>
          </p:cNvPr>
          <p:cNvSpPr/>
          <p:nvPr/>
        </p:nvSpPr>
        <p:spPr>
          <a:xfrm>
            <a:off x="8209181" y="1817533"/>
            <a:ext cx="3448330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[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고객사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] –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문서 작성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BADB93FA-0441-4DA7-B86B-F56B7947FEAD}"/>
              </a:ext>
            </a:extLst>
          </p:cNvPr>
          <p:cNvCxnSpPr>
            <a:cxnSpLocks/>
            <a:stCxn id="87" idx="3"/>
            <a:endCxn id="102" idx="1"/>
          </p:cNvCxnSpPr>
          <p:nvPr/>
        </p:nvCxnSpPr>
        <p:spPr>
          <a:xfrm>
            <a:off x="3622134" y="1962046"/>
            <a:ext cx="458704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258D704D-4A3B-412C-9838-0BCC59EDFB9C}"/>
              </a:ext>
            </a:extLst>
          </p:cNvPr>
          <p:cNvSpPr/>
          <p:nvPr/>
        </p:nvSpPr>
        <p:spPr>
          <a:xfrm>
            <a:off x="8209181" y="2186955"/>
            <a:ext cx="3333066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)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등록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B866AFC4-802D-45A4-91A7-A01CD7D2E2B3}"/>
              </a:ext>
            </a:extLst>
          </p:cNvPr>
          <p:cNvCxnSpPr>
            <a:cxnSpLocks/>
            <a:endCxn id="106" idx="1"/>
          </p:cNvCxnSpPr>
          <p:nvPr/>
        </p:nvCxnSpPr>
        <p:spPr>
          <a:xfrm>
            <a:off x="5698812" y="2331468"/>
            <a:ext cx="2510369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15F19D0E-AFD7-46DC-BFCC-97798FB8F09C}"/>
              </a:ext>
            </a:extLst>
          </p:cNvPr>
          <p:cNvSpPr/>
          <p:nvPr/>
        </p:nvSpPr>
        <p:spPr>
          <a:xfrm>
            <a:off x="8209181" y="2550012"/>
            <a:ext cx="3333066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일정 기준 버전 등록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109" name="직선 화살표 연결선 108">
            <a:extLst>
              <a:ext uri="{FF2B5EF4-FFF2-40B4-BE49-F238E27FC236}">
                <a16:creationId xmlns:a16="http://schemas.microsoft.com/office/drawing/2014/main" id="{6D96B13A-D455-4E90-A447-90F5108A9312}"/>
              </a:ext>
            </a:extLst>
          </p:cNvPr>
          <p:cNvCxnSpPr>
            <a:cxnSpLocks/>
            <a:endCxn id="108" idx="1"/>
          </p:cNvCxnSpPr>
          <p:nvPr/>
        </p:nvCxnSpPr>
        <p:spPr>
          <a:xfrm flipV="1">
            <a:off x="7775488" y="2694525"/>
            <a:ext cx="433693" cy="25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38EB3BBA-85C8-45B5-93EF-84BFB153613C}"/>
              </a:ext>
            </a:extLst>
          </p:cNvPr>
          <p:cNvSpPr/>
          <p:nvPr/>
        </p:nvSpPr>
        <p:spPr>
          <a:xfrm>
            <a:off x="8209181" y="2913068"/>
            <a:ext cx="3333066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[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고객사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] –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사용중인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연결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111" name="직선 화살표 연결선 110">
            <a:extLst>
              <a:ext uri="{FF2B5EF4-FFF2-40B4-BE49-F238E27FC236}">
                <a16:creationId xmlns:a16="http://schemas.microsoft.com/office/drawing/2014/main" id="{6F968646-353C-4E31-B232-B841A951B3B6}"/>
              </a:ext>
            </a:extLst>
          </p:cNvPr>
          <p:cNvCxnSpPr>
            <a:cxnSpLocks/>
            <a:stCxn id="91" idx="3"/>
            <a:endCxn id="110" idx="1"/>
          </p:cNvCxnSpPr>
          <p:nvPr/>
        </p:nvCxnSpPr>
        <p:spPr>
          <a:xfrm flipV="1">
            <a:off x="4731452" y="3057581"/>
            <a:ext cx="3477729" cy="357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A610AD18-01CA-45FF-8642-36F2906D0AA4}"/>
              </a:ext>
            </a:extLst>
          </p:cNvPr>
          <p:cNvSpPr/>
          <p:nvPr/>
        </p:nvSpPr>
        <p:spPr>
          <a:xfrm>
            <a:off x="8191905" y="3477940"/>
            <a:ext cx="3333066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[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고객사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] –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설계 문서 작성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9361BB04-BEDB-4A47-99BA-F7D18D80E598}"/>
              </a:ext>
            </a:extLst>
          </p:cNvPr>
          <p:cNvSpPr/>
          <p:nvPr/>
        </p:nvSpPr>
        <p:spPr>
          <a:xfrm>
            <a:off x="8214237" y="4058751"/>
            <a:ext cx="3448331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ARMS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 등록 및 고객사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에 요구사항 전파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이미 요구사항이 존재하므로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, QA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진행이 원활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</p:txBody>
      </p:sp>
      <p:cxnSp>
        <p:nvCxnSpPr>
          <p:cNvPr id="114" name="직선 화살표 연결선 113">
            <a:extLst>
              <a:ext uri="{FF2B5EF4-FFF2-40B4-BE49-F238E27FC236}">
                <a16:creationId xmlns:a16="http://schemas.microsoft.com/office/drawing/2014/main" id="{F5A52C0F-74BF-4F4F-846C-2FE111A2A07C}"/>
              </a:ext>
            </a:extLst>
          </p:cNvPr>
          <p:cNvCxnSpPr>
            <a:cxnSpLocks/>
            <a:stCxn id="95" idx="3"/>
            <a:endCxn id="112" idx="1"/>
          </p:cNvCxnSpPr>
          <p:nvPr/>
        </p:nvCxnSpPr>
        <p:spPr>
          <a:xfrm>
            <a:off x="5698812" y="3622453"/>
            <a:ext cx="249309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화살표 연결선 114">
            <a:extLst>
              <a:ext uri="{FF2B5EF4-FFF2-40B4-BE49-F238E27FC236}">
                <a16:creationId xmlns:a16="http://schemas.microsoft.com/office/drawing/2014/main" id="{A63D40F2-915B-4539-8F2D-D36683D9A78B}"/>
              </a:ext>
            </a:extLst>
          </p:cNvPr>
          <p:cNvCxnSpPr>
            <a:cxnSpLocks/>
          </p:cNvCxnSpPr>
          <p:nvPr/>
        </p:nvCxnSpPr>
        <p:spPr>
          <a:xfrm>
            <a:off x="7758212" y="3997057"/>
            <a:ext cx="433691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539F2637-77DD-444B-8EFE-52BA769E293D}"/>
              </a:ext>
            </a:extLst>
          </p:cNvPr>
          <p:cNvSpPr/>
          <p:nvPr/>
        </p:nvSpPr>
        <p:spPr>
          <a:xfrm>
            <a:off x="8202672" y="4846318"/>
            <a:ext cx="3333066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ARMS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요구사항 이슈 및 하위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연결 이슈 자동 수집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ADF6A316-37CE-414D-9059-FEC0D2B8EA10}"/>
              </a:ext>
            </a:extLst>
          </p:cNvPr>
          <p:cNvSpPr/>
          <p:nvPr/>
        </p:nvSpPr>
        <p:spPr>
          <a:xfrm>
            <a:off x="8202672" y="5209015"/>
            <a:ext cx="3333066" cy="2890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수집 결과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검색 엔진 기반 확장 분석 및 리포팅 기능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043C8834-74E6-4A62-8BEA-EDC360453E2B}"/>
              </a:ext>
            </a:extLst>
          </p:cNvPr>
          <p:cNvCxnSpPr>
            <a:cxnSpLocks/>
            <a:stCxn id="99" idx="3"/>
            <a:endCxn id="116" idx="1"/>
          </p:cNvCxnSpPr>
          <p:nvPr/>
        </p:nvCxnSpPr>
        <p:spPr>
          <a:xfrm>
            <a:off x="7775487" y="4990831"/>
            <a:ext cx="42718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화살표 연결선 118">
            <a:extLst>
              <a:ext uri="{FF2B5EF4-FFF2-40B4-BE49-F238E27FC236}">
                <a16:creationId xmlns:a16="http://schemas.microsoft.com/office/drawing/2014/main" id="{DEBC11CB-6E8C-4A72-81C0-5870CA5C225A}"/>
              </a:ext>
            </a:extLst>
          </p:cNvPr>
          <p:cNvCxnSpPr>
            <a:cxnSpLocks/>
            <a:stCxn id="100" idx="3"/>
            <a:endCxn id="117" idx="1"/>
          </p:cNvCxnSpPr>
          <p:nvPr/>
        </p:nvCxnSpPr>
        <p:spPr>
          <a:xfrm flipV="1">
            <a:off x="7775487" y="5353528"/>
            <a:ext cx="427185" cy="145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사각형: 둥근 위쪽 모서리 119">
            <a:extLst>
              <a:ext uri="{FF2B5EF4-FFF2-40B4-BE49-F238E27FC236}">
                <a16:creationId xmlns:a16="http://schemas.microsoft.com/office/drawing/2014/main" id="{713D480C-8573-40A8-801E-0C2D4D6E2C83}"/>
              </a:ext>
            </a:extLst>
          </p:cNvPr>
          <p:cNvSpPr/>
          <p:nvPr/>
        </p:nvSpPr>
        <p:spPr>
          <a:xfrm>
            <a:off x="1721973" y="1354976"/>
            <a:ext cx="1900160" cy="259967"/>
          </a:xfrm>
          <a:prstGeom prst="round2Same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착수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기획 </a:t>
            </a:r>
          </a:p>
        </p:txBody>
      </p:sp>
      <p:sp>
        <p:nvSpPr>
          <p:cNvPr id="121" name="사각형: 둥근 위쪽 모서리 120">
            <a:extLst>
              <a:ext uri="{FF2B5EF4-FFF2-40B4-BE49-F238E27FC236}">
                <a16:creationId xmlns:a16="http://schemas.microsoft.com/office/drawing/2014/main" id="{5EBC8342-164E-48C3-AA62-237423DD7810}"/>
              </a:ext>
            </a:extLst>
          </p:cNvPr>
          <p:cNvSpPr/>
          <p:nvPr/>
        </p:nvSpPr>
        <p:spPr>
          <a:xfrm>
            <a:off x="3798652" y="1354976"/>
            <a:ext cx="1900160" cy="259967"/>
          </a:xfrm>
          <a:prstGeom prst="round2Same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실행 및 이행</a:t>
            </a:r>
          </a:p>
        </p:txBody>
      </p:sp>
      <p:sp>
        <p:nvSpPr>
          <p:cNvPr id="122" name="사각형: 둥근 위쪽 모서리 121">
            <a:extLst>
              <a:ext uri="{FF2B5EF4-FFF2-40B4-BE49-F238E27FC236}">
                <a16:creationId xmlns:a16="http://schemas.microsoft.com/office/drawing/2014/main" id="{234BF7B5-3F2A-4955-BFBB-A9E3630D0F19}"/>
              </a:ext>
            </a:extLst>
          </p:cNvPr>
          <p:cNvSpPr/>
          <p:nvPr/>
        </p:nvSpPr>
        <p:spPr>
          <a:xfrm>
            <a:off x="5875327" y="1354976"/>
            <a:ext cx="1900160" cy="259967"/>
          </a:xfrm>
          <a:prstGeom prst="round2Same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감시 및 통제</a:t>
            </a:r>
          </a:p>
        </p:txBody>
      </p:sp>
      <p:sp>
        <p:nvSpPr>
          <p:cNvPr id="123" name="사각형: 둥근 위쪽 모서리 122">
            <a:extLst>
              <a:ext uri="{FF2B5EF4-FFF2-40B4-BE49-F238E27FC236}">
                <a16:creationId xmlns:a16="http://schemas.microsoft.com/office/drawing/2014/main" id="{A7352DB1-060D-4EEE-AF1F-066A1324D68E}"/>
              </a:ext>
            </a:extLst>
          </p:cNvPr>
          <p:cNvSpPr/>
          <p:nvPr/>
        </p:nvSpPr>
        <p:spPr>
          <a:xfrm>
            <a:off x="8209178" y="1354976"/>
            <a:ext cx="3230345" cy="255288"/>
          </a:xfrm>
          <a:prstGeom prst="round2SameRect">
            <a:avLst/>
          </a:prstGeom>
          <a:solidFill>
            <a:schemeClr val="tx1">
              <a:lumMod val="75000"/>
              <a:lumOff val="2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비 고</a:t>
            </a:r>
          </a:p>
        </p:txBody>
      </p:sp>
      <p:sp>
        <p:nvSpPr>
          <p:cNvPr id="54" name="AutoShape 13">
            <a:extLst>
              <a:ext uri="{FF2B5EF4-FFF2-40B4-BE49-F238E27FC236}">
                <a16:creationId xmlns:a16="http://schemas.microsoft.com/office/drawing/2014/main" id="{3CB0B551-72C3-474B-9C67-EAA65BCFE5C6}"/>
              </a:ext>
            </a:extLst>
          </p:cNvPr>
          <p:cNvSpPr>
            <a:spLocks/>
          </p:cNvSpPr>
          <p:nvPr/>
        </p:nvSpPr>
        <p:spPr bwMode="auto">
          <a:xfrm>
            <a:off x="11558117" y="728087"/>
            <a:ext cx="479641" cy="127023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" y="21600"/>
                </a:moveTo>
                <a:lnTo>
                  <a:pt x="21600" y="10744"/>
                </a:lnTo>
                <a:lnTo>
                  <a:pt x="0" y="0"/>
                </a:lnTo>
                <a:lnTo>
                  <a:pt x="31" y="21600"/>
                </a:lnTo>
                <a:close/>
              </a:path>
            </a:pathLst>
          </a:custGeom>
          <a:solidFill>
            <a:srgbClr val="D5AB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 dirty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55" name="AutoShape 14">
            <a:extLst>
              <a:ext uri="{FF2B5EF4-FFF2-40B4-BE49-F238E27FC236}">
                <a16:creationId xmlns:a16="http://schemas.microsoft.com/office/drawing/2014/main" id="{D3D3E7CA-1D17-493C-AECF-CBC3CD90C4BF}"/>
              </a:ext>
            </a:extLst>
          </p:cNvPr>
          <p:cNvSpPr>
            <a:spLocks/>
          </p:cNvSpPr>
          <p:nvPr/>
        </p:nvSpPr>
        <p:spPr bwMode="auto">
          <a:xfrm>
            <a:off x="11562100" y="1328328"/>
            <a:ext cx="472394" cy="1147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AA24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56" name="AutoShape 15">
            <a:extLst>
              <a:ext uri="{FF2B5EF4-FFF2-40B4-BE49-F238E27FC236}">
                <a16:creationId xmlns:a16="http://schemas.microsoft.com/office/drawing/2014/main" id="{AD268A01-555F-4AB4-AAA3-A9FF89880804}"/>
              </a:ext>
            </a:extLst>
          </p:cNvPr>
          <p:cNvSpPr>
            <a:spLocks/>
          </p:cNvSpPr>
          <p:nvPr/>
        </p:nvSpPr>
        <p:spPr bwMode="auto">
          <a:xfrm>
            <a:off x="11566074" y="1340379"/>
            <a:ext cx="468420" cy="524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203"/>
                </a:lnTo>
                <a:lnTo>
                  <a:pt x="0" y="0"/>
                </a:lnTo>
                <a:close/>
              </a:path>
            </a:pathLst>
          </a:custGeom>
          <a:solidFill>
            <a:srgbClr val="BC9747">
              <a:alpha val="641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E6540038-B5B8-461A-A07F-99799907F933}"/>
              </a:ext>
            </a:extLst>
          </p:cNvPr>
          <p:cNvSpPr>
            <a:spLocks/>
          </p:cNvSpPr>
          <p:nvPr/>
        </p:nvSpPr>
        <p:spPr bwMode="auto">
          <a:xfrm>
            <a:off x="10721542" y="686149"/>
            <a:ext cx="1316894" cy="642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194" y="21600"/>
                </a:moveTo>
                <a:lnTo>
                  <a:pt x="21600" y="21600"/>
                </a:lnTo>
                <a:lnTo>
                  <a:pt x="13782" y="0"/>
                </a:lnTo>
                <a:lnTo>
                  <a:pt x="4238" y="0"/>
                </a:lnTo>
                <a:lnTo>
                  <a:pt x="0" y="11313"/>
                </a:lnTo>
                <a:lnTo>
                  <a:pt x="4194" y="21600"/>
                </a:lnTo>
                <a:close/>
              </a:path>
            </a:pathLst>
          </a:custGeom>
          <a:solidFill>
            <a:srgbClr val="E2B5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19346FD-49BE-421F-951A-D5233267A6F5}"/>
              </a:ext>
            </a:extLst>
          </p:cNvPr>
          <p:cNvSpPr>
            <a:spLocks/>
          </p:cNvSpPr>
          <p:nvPr/>
        </p:nvSpPr>
        <p:spPr bwMode="auto">
          <a:xfrm>
            <a:off x="11447214" y="680913"/>
            <a:ext cx="598297" cy="6428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4322" y="36"/>
                </a:lnTo>
                <a:lnTo>
                  <a:pt x="0" y="0"/>
                </a:lnTo>
                <a:lnTo>
                  <a:pt x="17715" y="21577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C65D">
              <a:alpha val="1742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E45531FA-1747-44C2-9AD0-1459AB038CFB}"/>
              </a:ext>
            </a:extLst>
          </p:cNvPr>
          <p:cNvSpPr>
            <a:spLocks/>
          </p:cNvSpPr>
          <p:nvPr/>
        </p:nvSpPr>
        <p:spPr bwMode="auto">
          <a:xfrm>
            <a:off x="10744847" y="677993"/>
            <a:ext cx="938519" cy="3380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891" y="0"/>
                </a:moveTo>
                <a:lnTo>
                  <a:pt x="0" y="21600"/>
                </a:lnTo>
                <a:lnTo>
                  <a:pt x="21600" y="21474"/>
                </a:lnTo>
                <a:lnTo>
                  <a:pt x="15814" y="10"/>
                </a:lnTo>
                <a:lnTo>
                  <a:pt x="5891" y="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14999"/>
                </a:srgbClr>
              </a:gs>
              <a:gs pos="100000">
                <a:srgbClr val="E2B554">
                  <a:alpha val="14999"/>
                </a:srgbClr>
              </a:gs>
            </a:gsLst>
            <a:lin ang="189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ko-KR" altLang="ko-KR" sz="3200" b="0">
              <a:latin typeface="프리젠테이션 4 Regular" pitchFamily="2" charset="-127"/>
              <a:ea typeface="프리젠테이션 4 Regular" pitchFamily="2" charset="-127"/>
              <a:cs typeface="프리젠테이션 5 Medium" charset="0"/>
              <a:sym typeface="프리젠테이션 5 Medium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35FAA8-F7CB-460D-9CB7-CD46C12F4A92}"/>
              </a:ext>
            </a:extLst>
          </p:cNvPr>
          <p:cNvSpPr txBox="1"/>
          <p:nvPr/>
        </p:nvSpPr>
        <p:spPr>
          <a:xfrm>
            <a:off x="10466024" y="747365"/>
            <a:ext cx="1555327" cy="5386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단 한번의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설정 작업</a:t>
            </a: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D244878C-CE70-4686-A0EC-8B3611BA7F06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Ⅱ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특징 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&amp;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기능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7661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4186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요구 관리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(*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버전을 기준으로 생성됩니다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각 요구사항은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ALM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요구사항 이슈로 전송되며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요구사항 목록은 피벗형태로 가시성을 제공합니다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EC8CCE6B-5F78-4FC7-9874-0CF785951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1248917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642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9137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현황 관리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(*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버전별로 요구사항 하위 및 연결 이슈의 상태 정보를 확인 할 수 있으며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각 요구사항별로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ALM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접근 정보를 제공하는 기능입니다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28959B91-47A2-4496-9150-9092354F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1255733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161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75756"/>
            <a:ext cx="554330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 err="1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간트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차트 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 Gantt ) 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요구사항을 관리하고 일정을 수립하며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포함 관계를 설정하는 등의 기능을 제공합니다</a:t>
            </a:r>
            <a:r>
              <a:rPr lang="en-US" altLang="ko-KR" sz="11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9F9B4A3B-C4E0-4D70-A94D-A8FC70E1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248917"/>
            <a:ext cx="8928050" cy="445464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305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554330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 err="1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칸반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보드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요구사항의 상태를 쉽게 변경하기 위한 용도로 제공하는 기능입니다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96DDCF7-D0BD-4903-AF20-743CFF1F5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3" y="1233068"/>
            <a:ext cx="8882046" cy="443635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224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5511100" cy="428793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04931"/>
            <a:ext cx="107291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(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) -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버전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-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요구사항   </a:t>
            </a:r>
            <a:r>
              <a:rPr lang="ko-KR" altLang="en-US" sz="2400" b="1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⇄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  ALM Project - Issue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구조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해결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ARMS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는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ALM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의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구조와 일치하면서도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요구사항 관리에 기능이 집중되어 있습니다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6199140" y="1324198"/>
            <a:ext cx="5593774" cy="428793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90" name="连接符: 曲线 88">
            <a:extLst>
              <a:ext uri="{FF2B5EF4-FFF2-40B4-BE49-F238E27FC236}">
                <a16:creationId xmlns:a16="http://schemas.microsoft.com/office/drawing/2014/main" id="{AB2FC02D-738A-4CB3-B4AF-5AFCA8147054}"/>
              </a:ext>
            </a:extLst>
          </p:cNvPr>
          <p:cNvCxnSpPr>
            <a:cxnSpLocks/>
            <a:stCxn id="248" idx="3"/>
          </p:cNvCxnSpPr>
          <p:nvPr/>
        </p:nvCxnSpPr>
        <p:spPr>
          <a:xfrm flipV="1">
            <a:off x="6067759" y="4421965"/>
            <a:ext cx="2121081" cy="1"/>
          </a:xfrm>
          <a:prstGeom prst="curvedConnector3">
            <a:avLst>
              <a:gd name="adj1" fmla="val 50000"/>
            </a:avLst>
          </a:prstGeom>
          <a:noFill/>
          <a:ln>
            <a:gradFill flip="none" rotWithShape="1">
              <a:gsLst>
                <a:gs pos="40000">
                  <a:srgbClr val="58E2AD"/>
                </a:gs>
                <a:gs pos="60000">
                  <a:srgbClr val="70DDE8"/>
                </a:gs>
              </a:gsLst>
              <a:lin ang="2700000" scaled="1"/>
              <a:tileRect/>
            </a:gra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3" name="PA-图片 7">
            <a:extLst>
              <a:ext uri="{FF2B5EF4-FFF2-40B4-BE49-F238E27FC236}">
                <a16:creationId xmlns:a16="http://schemas.microsoft.com/office/drawing/2014/main" id="{40513227-BFB9-4016-A847-010649CBB6C4}"/>
              </a:ext>
            </a:extLst>
          </p:cNvPr>
          <p:cNvSpPr/>
          <p:nvPr/>
        </p:nvSpPr>
        <p:spPr>
          <a:xfrm>
            <a:off x="2465422" y="2369223"/>
            <a:ext cx="1753253" cy="2309455"/>
          </a:xfrm>
          <a:prstGeom prst="roundRect">
            <a:avLst>
              <a:gd name="adj" fmla="val 9089"/>
            </a:avLst>
          </a:prstGeom>
          <a:gradFill>
            <a:gsLst>
              <a:gs pos="30000">
                <a:srgbClr val="010307"/>
              </a:gs>
              <a:gs pos="100000">
                <a:srgbClr val="2B4147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1" name="任意多边形: 形状 14">
            <a:extLst>
              <a:ext uri="{FF2B5EF4-FFF2-40B4-BE49-F238E27FC236}">
                <a16:creationId xmlns:a16="http://schemas.microsoft.com/office/drawing/2014/main" id="{9D029CAE-4B78-4D68-907B-AC87ED47389A}"/>
              </a:ext>
            </a:extLst>
          </p:cNvPr>
          <p:cNvSpPr/>
          <p:nvPr/>
        </p:nvSpPr>
        <p:spPr>
          <a:xfrm>
            <a:off x="2462996" y="2369223"/>
            <a:ext cx="1758641" cy="132315"/>
          </a:xfrm>
          <a:custGeom>
            <a:avLst/>
            <a:gdLst>
              <a:gd name="connsiteX0" fmla="*/ 190838 w 2113714"/>
              <a:gd name="connsiteY0" fmla="*/ 0 h 184666"/>
              <a:gd name="connsiteX1" fmla="*/ 1922876 w 2113714"/>
              <a:gd name="connsiteY1" fmla="*/ 0 h 184666"/>
              <a:gd name="connsiteX2" fmla="*/ 2100156 w 2113714"/>
              <a:gd name="connsiteY2" fmla="*/ 117509 h 184666"/>
              <a:gd name="connsiteX3" fmla="*/ 2113714 w 2113714"/>
              <a:gd name="connsiteY3" fmla="*/ 184666 h 184666"/>
              <a:gd name="connsiteX4" fmla="*/ 0 w 2113714"/>
              <a:gd name="connsiteY4" fmla="*/ 184666 h 184666"/>
              <a:gd name="connsiteX5" fmla="*/ 13559 w 2113714"/>
              <a:gd name="connsiteY5" fmla="*/ 117509 h 184666"/>
              <a:gd name="connsiteX6" fmla="*/ 190838 w 2113714"/>
              <a:gd name="connsiteY6" fmla="*/ 0 h 1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714" h="184666">
                <a:moveTo>
                  <a:pt x="190838" y="0"/>
                </a:moveTo>
                <a:lnTo>
                  <a:pt x="1922876" y="0"/>
                </a:lnTo>
                <a:cubicBezTo>
                  <a:pt x="2002571" y="0"/>
                  <a:pt x="2070948" y="48454"/>
                  <a:pt x="2100156" y="117509"/>
                </a:cubicBezTo>
                <a:lnTo>
                  <a:pt x="2113714" y="184666"/>
                </a:lnTo>
                <a:lnTo>
                  <a:pt x="0" y="184666"/>
                </a:lnTo>
                <a:lnTo>
                  <a:pt x="13559" y="117509"/>
                </a:lnTo>
                <a:cubicBezTo>
                  <a:pt x="42767" y="48454"/>
                  <a:pt x="111144" y="0"/>
                  <a:pt x="190838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92" name="组合 16">
            <a:extLst>
              <a:ext uri="{FF2B5EF4-FFF2-40B4-BE49-F238E27FC236}">
                <a16:creationId xmlns:a16="http://schemas.microsoft.com/office/drawing/2014/main" id="{61C1E8BE-E922-4F72-A139-36E722FFBE7E}"/>
              </a:ext>
            </a:extLst>
          </p:cNvPr>
          <p:cNvGrpSpPr/>
          <p:nvPr/>
        </p:nvGrpSpPr>
        <p:grpSpPr>
          <a:xfrm>
            <a:off x="3795107" y="2802396"/>
            <a:ext cx="345309" cy="132315"/>
            <a:chOff x="5726939" y="1059792"/>
            <a:chExt cx="340303" cy="108000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193" name="组合 17">
              <a:extLst>
                <a:ext uri="{FF2B5EF4-FFF2-40B4-BE49-F238E27FC236}">
                  <a16:creationId xmlns:a16="http://schemas.microsoft.com/office/drawing/2014/main" id="{B82CF76B-AE63-4583-BD98-6F58F96E0B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6939" y="1088592"/>
              <a:ext cx="167118" cy="50400"/>
              <a:chOff x="8137529" y="1397739"/>
              <a:chExt cx="179059" cy="54000"/>
            </a:xfrm>
            <a:grpFill/>
          </p:grpSpPr>
          <p:sp>
            <p:nvSpPr>
              <p:cNvPr id="197" name="椭圆 21">
                <a:extLst>
                  <a:ext uri="{FF2B5EF4-FFF2-40B4-BE49-F238E27FC236}">
                    <a16:creationId xmlns:a16="http://schemas.microsoft.com/office/drawing/2014/main" id="{C52E7D55-79E9-4791-89A1-CB07E0FA0FAC}"/>
                  </a:ext>
                </a:extLst>
              </p:cNvPr>
              <p:cNvSpPr/>
              <p:nvPr/>
            </p:nvSpPr>
            <p:spPr>
              <a:xfrm>
                <a:off x="813752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198" name="椭圆 22">
                <a:extLst>
                  <a:ext uri="{FF2B5EF4-FFF2-40B4-BE49-F238E27FC236}">
                    <a16:creationId xmlns:a16="http://schemas.microsoft.com/office/drawing/2014/main" id="{43DCB39C-F78E-410D-B304-0113D38393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0058" y="1397739"/>
                <a:ext cx="54000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199" name="椭圆 23">
                <a:extLst>
                  <a:ext uri="{FF2B5EF4-FFF2-40B4-BE49-F238E27FC236}">
                    <a16:creationId xmlns:a16="http://schemas.microsoft.com/office/drawing/2014/main" id="{8D812701-88B3-40C9-94A0-6253D01A819B}"/>
                  </a:ext>
                </a:extLst>
              </p:cNvPr>
              <p:cNvSpPr/>
              <p:nvPr/>
            </p:nvSpPr>
            <p:spPr>
              <a:xfrm>
                <a:off x="827086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  <p:grpSp>
          <p:nvGrpSpPr>
            <p:cNvPr id="194" name="组合 18">
              <a:extLst>
                <a:ext uri="{FF2B5EF4-FFF2-40B4-BE49-F238E27FC236}">
                  <a16:creationId xmlns:a16="http://schemas.microsoft.com/office/drawing/2014/main" id="{419017C9-5FED-4B97-86EF-E052FE833911}"/>
                </a:ext>
              </a:extLst>
            </p:cNvPr>
            <p:cNvGrpSpPr/>
            <p:nvPr/>
          </p:nvGrpSpPr>
          <p:grpSpPr>
            <a:xfrm>
              <a:off x="5959242" y="1059792"/>
              <a:ext cx="108000" cy="108000"/>
              <a:chOff x="5961590" y="1027456"/>
              <a:chExt cx="108000" cy="108000"/>
            </a:xfrm>
            <a:grpFill/>
          </p:grpSpPr>
          <p:sp>
            <p:nvSpPr>
              <p:cNvPr id="195" name="椭圆 19">
                <a:extLst>
                  <a:ext uri="{FF2B5EF4-FFF2-40B4-BE49-F238E27FC236}">
                    <a16:creationId xmlns:a16="http://schemas.microsoft.com/office/drawing/2014/main" id="{F3A0BF8B-E574-4314-8DCB-B83BA524F1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3736" y="1059602"/>
                <a:ext cx="43709" cy="437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196" name="椭圆 20">
                <a:extLst>
                  <a:ext uri="{FF2B5EF4-FFF2-40B4-BE49-F238E27FC236}">
                    <a16:creationId xmlns:a16="http://schemas.microsoft.com/office/drawing/2014/main" id="{5C92469C-988D-42A4-BBB8-3CBC700458B1}"/>
                  </a:ext>
                </a:extLst>
              </p:cNvPr>
              <p:cNvSpPr/>
              <p:nvPr/>
            </p:nvSpPr>
            <p:spPr>
              <a:xfrm>
                <a:off x="5961590" y="1027456"/>
                <a:ext cx="108000" cy="108000"/>
              </a:xfrm>
              <a:prstGeom prst="ellipse">
                <a:avLst/>
              </a:prstGeom>
              <a:noFill/>
              <a:ln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</p:grpSp>
      <p:sp>
        <p:nvSpPr>
          <p:cNvPr id="200" name="文本框 24">
            <a:extLst>
              <a:ext uri="{FF2B5EF4-FFF2-40B4-BE49-F238E27FC236}">
                <a16:creationId xmlns:a16="http://schemas.microsoft.com/office/drawing/2014/main" id="{13C0B2D8-C624-4E52-9C6E-E94A47C2D84B}"/>
              </a:ext>
            </a:extLst>
          </p:cNvPr>
          <p:cNvSpPr txBox="1"/>
          <p:nvPr/>
        </p:nvSpPr>
        <p:spPr>
          <a:xfrm>
            <a:off x="2468456" y="2728020"/>
            <a:ext cx="102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버전</a:t>
            </a:r>
            <a:endParaRPr lang="zh-CN" altLang="en-US" sz="16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5 Medium" pitchFamily="2" charset="-127"/>
              <a:ea typeface="프리젠테이션 5 Medium" pitchFamily="2" charset="-127"/>
              <a:cs typeface="Arial" panose="020B0604020202020204" pitchFamily="34" charset="0"/>
            </a:endParaRPr>
          </a:p>
        </p:txBody>
      </p:sp>
      <p:grpSp>
        <p:nvGrpSpPr>
          <p:cNvPr id="201" name="组合 25">
            <a:extLst>
              <a:ext uri="{FF2B5EF4-FFF2-40B4-BE49-F238E27FC236}">
                <a16:creationId xmlns:a16="http://schemas.microsoft.com/office/drawing/2014/main" id="{515DD23A-0B05-4893-8492-49D5BB04CFD9}"/>
              </a:ext>
            </a:extLst>
          </p:cNvPr>
          <p:cNvGrpSpPr/>
          <p:nvPr/>
        </p:nvGrpSpPr>
        <p:grpSpPr>
          <a:xfrm>
            <a:off x="2561920" y="3198898"/>
            <a:ext cx="81042" cy="59531"/>
            <a:chOff x="7028138" y="1421606"/>
            <a:chExt cx="171158" cy="59531"/>
          </a:xfrm>
        </p:grpSpPr>
        <p:cxnSp>
          <p:nvCxnSpPr>
            <p:cNvPr id="202" name="直接连接符 26">
              <a:extLst>
                <a:ext uri="{FF2B5EF4-FFF2-40B4-BE49-F238E27FC236}">
                  <a16:creationId xmlns:a16="http://schemas.microsoft.com/office/drawing/2014/main" id="{2F6BC251-28FF-44F7-B29C-82FBD821DEA2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直接连接符 27">
              <a:extLst>
                <a:ext uri="{FF2B5EF4-FFF2-40B4-BE49-F238E27FC236}">
                  <a16:creationId xmlns:a16="http://schemas.microsoft.com/office/drawing/2014/main" id="{7235404D-74DD-4845-9CB1-A7A37B5CC6A1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直接连接符 28">
              <a:extLst>
                <a:ext uri="{FF2B5EF4-FFF2-40B4-BE49-F238E27FC236}">
                  <a16:creationId xmlns:a16="http://schemas.microsoft.com/office/drawing/2014/main" id="{0C11286C-B213-4DF3-867C-C1619361540A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05" name="组合 29">
            <a:extLst>
              <a:ext uri="{FF2B5EF4-FFF2-40B4-BE49-F238E27FC236}">
                <a16:creationId xmlns:a16="http://schemas.microsoft.com/office/drawing/2014/main" id="{D5E91141-834A-48B9-82EF-6A86B4F05BCE}"/>
              </a:ext>
            </a:extLst>
          </p:cNvPr>
          <p:cNvGrpSpPr/>
          <p:nvPr/>
        </p:nvGrpSpPr>
        <p:grpSpPr>
          <a:xfrm>
            <a:off x="3980941" y="3185875"/>
            <a:ext cx="81042" cy="59531"/>
            <a:chOff x="7028138" y="1421606"/>
            <a:chExt cx="171158" cy="59531"/>
          </a:xfrm>
        </p:grpSpPr>
        <p:cxnSp>
          <p:nvCxnSpPr>
            <p:cNvPr id="206" name="直接连接符 30">
              <a:extLst>
                <a:ext uri="{FF2B5EF4-FFF2-40B4-BE49-F238E27FC236}">
                  <a16:creationId xmlns:a16="http://schemas.microsoft.com/office/drawing/2014/main" id="{C7820496-503F-4860-9322-B7F2E7D7172A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7" name="直接连接符 31">
              <a:extLst>
                <a:ext uri="{FF2B5EF4-FFF2-40B4-BE49-F238E27FC236}">
                  <a16:creationId xmlns:a16="http://schemas.microsoft.com/office/drawing/2014/main" id="{A6C256EC-7DF5-4866-8A75-9F69668D310A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8" name="直接连接符 32">
              <a:extLst>
                <a:ext uri="{FF2B5EF4-FFF2-40B4-BE49-F238E27FC236}">
                  <a16:creationId xmlns:a16="http://schemas.microsoft.com/office/drawing/2014/main" id="{E10DD37C-8892-4354-B5B9-AFED09B9AE52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9" name="文本框 33">
            <a:extLst>
              <a:ext uri="{FF2B5EF4-FFF2-40B4-BE49-F238E27FC236}">
                <a16:creationId xmlns:a16="http://schemas.microsoft.com/office/drawing/2014/main" id="{4E68F942-6E2D-4EFD-8D7C-C79F784409CE}"/>
              </a:ext>
            </a:extLst>
          </p:cNvPr>
          <p:cNvSpPr txBox="1"/>
          <p:nvPr/>
        </p:nvSpPr>
        <p:spPr>
          <a:xfrm>
            <a:off x="2570911" y="3082305"/>
            <a:ext cx="1448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ex ) 3.0 Enterprise</a:t>
            </a:r>
            <a:endParaRPr lang="zh-CN" altLang="en-US" sz="12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</p:txBody>
      </p:sp>
      <p:grpSp>
        <p:nvGrpSpPr>
          <p:cNvPr id="210" name="组合 34">
            <a:extLst>
              <a:ext uri="{FF2B5EF4-FFF2-40B4-BE49-F238E27FC236}">
                <a16:creationId xmlns:a16="http://schemas.microsoft.com/office/drawing/2014/main" id="{78BE0E11-EEEC-4325-8752-7E957F126579}"/>
              </a:ext>
            </a:extLst>
          </p:cNvPr>
          <p:cNvGrpSpPr/>
          <p:nvPr/>
        </p:nvGrpSpPr>
        <p:grpSpPr>
          <a:xfrm>
            <a:off x="2751502" y="4354215"/>
            <a:ext cx="1335443" cy="152819"/>
            <a:chOff x="1757687" y="6226552"/>
            <a:chExt cx="1612382" cy="152819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11" name="Group 14">
              <a:extLst>
                <a:ext uri="{FF2B5EF4-FFF2-40B4-BE49-F238E27FC236}">
                  <a16:creationId xmlns:a16="http://schemas.microsoft.com/office/drawing/2014/main" id="{CD493BBC-8D43-4392-A41D-5DCA4528AB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7687" y="6226552"/>
              <a:ext cx="153730" cy="152819"/>
              <a:chOff x="-4" y="-6"/>
              <a:chExt cx="1676" cy="1666"/>
            </a:xfrm>
            <a:grpFill/>
          </p:grpSpPr>
          <p:sp>
            <p:nvSpPr>
              <p:cNvPr id="214" name="Freeform 15">
                <a:extLst>
                  <a:ext uri="{FF2B5EF4-FFF2-40B4-BE49-F238E27FC236}">
                    <a16:creationId xmlns:a16="http://schemas.microsoft.com/office/drawing/2014/main" id="{E240FDF7-9F7D-473A-8E5D-51E50FC7D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-6"/>
                <a:ext cx="1676" cy="750"/>
              </a:xfrm>
              <a:custGeom>
                <a:avLst/>
                <a:gdLst>
                  <a:gd name="T0" fmla="*/ 361 w 704"/>
                  <a:gd name="T1" fmla="*/ 42 h 315"/>
                  <a:gd name="T2" fmla="*/ 343 w 704"/>
                  <a:gd name="T3" fmla="*/ 42 h 315"/>
                  <a:gd name="T4" fmla="*/ 667 w 704"/>
                  <a:gd name="T5" fmla="*/ 302 h 315"/>
                  <a:gd name="T6" fmla="*/ 697 w 704"/>
                  <a:gd name="T7" fmla="*/ 299 h 315"/>
                  <a:gd name="T8" fmla="*/ 694 w 704"/>
                  <a:gd name="T9" fmla="*/ 269 h 315"/>
                  <a:gd name="T10" fmla="*/ 370 w 704"/>
                  <a:gd name="T11" fmla="*/ 8 h 315"/>
                  <a:gd name="T12" fmla="*/ 334 w 704"/>
                  <a:gd name="T13" fmla="*/ 9 h 315"/>
                  <a:gd name="T14" fmla="*/ 10 w 704"/>
                  <a:gd name="T15" fmla="*/ 274 h 315"/>
                  <a:gd name="T16" fmla="*/ 7 w 704"/>
                  <a:gd name="T17" fmla="*/ 304 h 315"/>
                  <a:gd name="T18" fmla="*/ 37 w 704"/>
                  <a:gd name="T19" fmla="*/ 307 h 315"/>
                  <a:gd name="T20" fmla="*/ 37 w 704"/>
                  <a:gd name="T21" fmla="*/ 307 h 315"/>
                  <a:gd name="T22" fmla="*/ 361 w 704"/>
                  <a:gd name="T23" fmla="*/ 4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315">
                    <a:moveTo>
                      <a:pt x="361" y="42"/>
                    </a:moveTo>
                    <a:cubicBezTo>
                      <a:pt x="356" y="46"/>
                      <a:pt x="348" y="46"/>
                      <a:pt x="343" y="42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10"/>
                      <a:pt x="690" y="308"/>
                      <a:pt x="697" y="299"/>
                    </a:cubicBezTo>
                    <a:cubicBezTo>
                      <a:pt x="704" y="290"/>
                      <a:pt x="703" y="276"/>
                      <a:pt x="694" y="269"/>
                    </a:cubicBez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9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2"/>
                      <a:pt x="0" y="295"/>
                      <a:pt x="7" y="304"/>
                    </a:cubicBezTo>
                    <a:cubicBezTo>
                      <a:pt x="15" y="314"/>
                      <a:pt x="28" y="315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lnTo>
                      <a:pt x="361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Freeform 16">
                <a:extLst>
                  <a:ext uri="{FF2B5EF4-FFF2-40B4-BE49-F238E27FC236}">
                    <a16:creationId xmlns:a16="http://schemas.microsoft.com/office/drawing/2014/main" id="{BFCB4926-9DAD-4C75-B830-3589F7C75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277"/>
                <a:ext cx="1676" cy="1383"/>
              </a:xfrm>
              <a:custGeom>
                <a:avLst/>
                <a:gdLst>
                  <a:gd name="T0" fmla="*/ 694 w 704"/>
                  <a:gd name="T1" fmla="*/ 268 h 581"/>
                  <a:gd name="T2" fmla="*/ 370 w 704"/>
                  <a:gd name="T3" fmla="*/ 8 h 581"/>
                  <a:gd name="T4" fmla="*/ 334 w 704"/>
                  <a:gd name="T5" fmla="*/ 8 h 581"/>
                  <a:gd name="T6" fmla="*/ 10 w 704"/>
                  <a:gd name="T7" fmla="*/ 274 h 581"/>
                  <a:gd name="T8" fmla="*/ 7 w 704"/>
                  <a:gd name="T9" fmla="*/ 304 h 581"/>
                  <a:gd name="T10" fmla="*/ 7 w 704"/>
                  <a:gd name="T11" fmla="*/ 304 h 581"/>
                  <a:gd name="T12" fmla="*/ 37 w 704"/>
                  <a:gd name="T13" fmla="*/ 307 h 581"/>
                  <a:gd name="T14" fmla="*/ 37 w 704"/>
                  <a:gd name="T15" fmla="*/ 307 h 581"/>
                  <a:gd name="T16" fmla="*/ 83 w 704"/>
                  <a:gd name="T17" fmla="*/ 269 h 581"/>
                  <a:gd name="T18" fmla="*/ 83 w 704"/>
                  <a:gd name="T19" fmla="*/ 516 h 581"/>
                  <a:gd name="T20" fmla="*/ 148 w 704"/>
                  <a:gd name="T21" fmla="*/ 581 h 581"/>
                  <a:gd name="T22" fmla="*/ 304 w 704"/>
                  <a:gd name="T23" fmla="*/ 581 h 581"/>
                  <a:gd name="T24" fmla="*/ 304 w 704"/>
                  <a:gd name="T25" fmla="*/ 412 h 581"/>
                  <a:gd name="T26" fmla="*/ 314 w 704"/>
                  <a:gd name="T27" fmla="*/ 401 h 581"/>
                  <a:gd name="T28" fmla="*/ 390 w 704"/>
                  <a:gd name="T29" fmla="*/ 401 h 581"/>
                  <a:gd name="T30" fmla="*/ 400 w 704"/>
                  <a:gd name="T31" fmla="*/ 412 h 581"/>
                  <a:gd name="T32" fmla="*/ 400 w 704"/>
                  <a:gd name="T33" fmla="*/ 581 h 581"/>
                  <a:gd name="T34" fmla="*/ 556 w 704"/>
                  <a:gd name="T35" fmla="*/ 581 h 581"/>
                  <a:gd name="T36" fmla="*/ 621 w 704"/>
                  <a:gd name="T37" fmla="*/ 516 h 581"/>
                  <a:gd name="T38" fmla="*/ 621 w 704"/>
                  <a:gd name="T39" fmla="*/ 265 h 581"/>
                  <a:gd name="T40" fmla="*/ 667 w 704"/>
                  <a:gd name="T41" fmla="*/ 302 h 581"/>
                  <a:gd name="T42" fmla="*/ 697 w 704"/>
                  <a:gd name="T43" fmla="*/ 298 h 581"/>
                  <a:gd name="T44" fmla="*/ 697 w 704"/>
                  <a:gd name="T45" fmla="*/ 298 h 581"/>
                  <a:gd name="T46" fmla="*/ 694 w 704"/>
                  <a:gd name="T47" fmla="*/ 2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4" h="581">
                    <a:moveTo>
                      <a:pt x="694" y="268"/>
                    </a:move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8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1"/>
                      <a:pt x="0" y="295"/>
                      <a:pt x="7" y="304"/>
                    </a:cubicBezTo>
                    <a:cubicBezTo>
                      <a:pt x="7" y="304"/>
                      <a:pt x="7" y="304"/>
                      <a:pt x="7" y="304"/>
                    </a:cubicBezTo>
                    <a:cubicBezTo>
                      <a:pt x="15" y="313"/>
                      <a:pt x="28" y="314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516"/>
                      <a:pt x="83" y="516"/>
                      <a:pt x="83" y="516"/>
                    </a:cubicBezTo>
                    <a:cubicBezTo>
                      <a:pt x="83" y="552"/>
                      <a:pt x="112" y="581"/>
                      <a:pt x="148" y="581"/>
                    </a:cubicBezTo>
                    <a:cubicBezTo>
                      <a:pt x="304" y="581"/>
                      <a:pt x="304" y="581"/>
                      <a:pt x="304" y="581"/>
                    </a:cubicBezTo>
                    <a:cubicBezTo>
                      <a:pt x="304" y="412"/>
                      <a:pt x="304" y="412"/>
                      <a:pt x="304" y="412"/>
                    </a:cubicBezTo>
                    <a:cubicBezTo>
                      <a:pt x="304" y="406"/>
                      <a:pt x="308" y="401"/>
                      <a:pt x="314" y="401"/>
                    </a:cubicBezTo>
                    <a:cubicBezTo>
                      <a:pt x="390" y="401"/>
                      <a:pt x="390" y="401"/>
                      <a:pt x="390" y="401"/>
                    </a:cubicBezTo>
                    <a:cubicBezTo>
                      <a:pt x="396" y="401"/>
                      <a:pt x="400" y="406"/>
                      <a:pt x="400" y="412"/>
                    </a:cubicBezTo>
                    <a:cubicBezTo>
                      <a:pt x="400" y="581"/>
                      <a:pt x="400" y="581"/>
                      <a:pt x="400" y="581"/>
                    </a:cubicBezTo>
                    <a:cubicBezTo>
                      <a:pt x="556" y="581"/>
                      <a:pt x="556" y="581"/>
                      <a:pt x="556" y="581"/>
                    </a:cubicBezTo>
                    <a:cubicBezTo>
                      <a:pt x="592" y="581"/>
                      <a:pt x="621" y="552"/>
                      <a:pt x="621" y="516"/>
                    </a:cubicBezTo>
                    <a:cubicBezTo>
                      <a:pt x="621" y="265"/>
                      <a:pt x="621" y="265"/>
                      <a:pt x="621" y="265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09"/>
                      <a:pt x="690" y="308"/>
                      <a:pt x="697" y="298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704" y="289"/>
                      <a:pt x="703" y="275"/>
                      <a:pt x="694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0F0F894A-1D85-4D35-BE43-BB8CAA0A6B9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502" y="6226858"/>
              <a:ext cx="152278" cy="152204"/>
            </a:xfrm>
            <a:custGeom>
              <a:avLst/>
              <a:gdLst>
                <a:gd name="T0" fmla="*/ 438 w 800"/>
                <a:gd name="T1" fmla="*/ 64 h 800"/>
                <a:gd name="T2" fmla="*/ 438 w 800"/>
                <a:gd name="T3" fmla="*/ 298 h 800"/>
                <a:gd name="T4" fmla="*/ 502 w 800"/>
                <a:gd name="T5" fmla="*/ 362 h 800"/>
                <a:gd name="T6" fmla="*/ 736 w 800"/>
                <a:gd name="T7" fmla="*/ 362 h 800"/>
                <a:gd name="T8" fmla="*/ 800 w 800"/>
                <a:gd name="T9" fmla="*/ 298 h 800"/>
                <a:gd name="T10" fmla="*/ 736 w 800"/>
                <a:gd name="T11" fmla="*/ 0 h 800"/>
                <a:gd name="T12" fmla="*/ 502 w 800"/>
                <a:gd name="T13" fmla="*/ 0 h 800"/>
                <a:gd name="T14" fmla="*/ 64 w 800"/>
                <a:gd name="T15" fmla="*/ 437 h 800"/>
                <a:gd name="T16" fmla="*/ 0 w 800"/>
                <a:gd name="T17" fmla="*/ 502 h 800"/>
                <a:gd name="T18" fmla="*/ 64 w 800"/>
                <a:gd name="T19" fmla="*/ 800 h 800"/>
                <a:gd name="T20" fmla="*/ 298 w 800"/>
                <a:gd name="T21" fmla="*/ 800 h 800"/>
                <a:gd name="T22" fmla="*/ 362 w 800"/>
                <a:gd name="T23" fmla="*/ 736 h 800"/>
                <a:gd name="T24" fmla="*/ 362 w 800"/>
                <a:gd name="T25" fmla="*/ 502 h 800"/>
                <a:gd name="T26" fmla="*/ 298 w 800"/>
                <a:gd name="T27" fmla="*/ 438 h 800"/>
                <a:gd name="T28" fmla="*/ 64 w 800"/>
                <a:gd name="T29" fmla="*/ 437 h 800"/>
                <a:gd name="T30" fmla="*/ 502 w 800"/>
                <a:gd name="T31" fmla="*/ 437 h 800"/>
                <a:gd name="T32" fmla="*/ 438 w 800"/>
                <a:gd name="T33" fmla="*/ 502 h 800"/>
                <a:gd name="T34" fmla="*/ 502 w 800"/>
                <a:gd name="T35" fmla="*/ 800 h 800"/>
                <a:gd name="T36" fmla="*/ 736 w 800"/>
                <a:gd name="T37" fmla="*/ 800 h 800"/>
                <a:gd name="T38" fmla="*/ 800 w 800"/>
                <a:gd name="T39" fmla="*/ 736 h 800"/>
                <a:gd name="T40" fmla="*/ 800 w 800"/>
                <a:gd name="T41" fmla="*/ 502 h 800"/>
                <a:gd name="T42" fmla="*/ 736 w 800"/>
                <a:gd name="T43" fmla="*/ 438 h 800"/>
                <a:gd name="T44" fmla="*/ 502 w 800"/>
                <a:gd name="T45" fmla="*/ 437 h 800"/>
                <a:gd name="T46" fmla="*/ 298 w 800"/>
                <a:gd name="T47" fmla="*/ 437 h 800"/>
                <a:gd name="T48" fmla="*/ 64 w 800"/>
                <a:gd name="T49" fmla="*/ 0 h 800"/>
                <a:gd name="T50" fmla="*/ 0 w 800"/>
                <a:gd name="T51" fmla="*/ 64 h 800"/>
                <a:gd name="T52" fmla="*/ 64 w 800"/>
                <a:gd name="T53" fmla="*/ 362 h 800"/>
                <a:gd name="T54" fmla="*/ 298 w 800"/>
                <a:gd name="T55" fmla="*/ 362 h 800"/>
                <a:gd name="T56" fmla="*/ 362 w 800"/>
                <a:gd name="T57" fmla="*/ 298 h 800"/>
                <a:gd name="T58" fmla="*/ 362 w 800"/>
                <a:gd name="T59" fmla="*/ 64 h 800"/>
                <a:gd name="T60" fmla="*/ 298 w 800"/>
                <a:gd name="T61" fmla="*/ 0 h 800"/>
                <a:gd name="T62" fmla="*/ 64 w 800"/>
                <a:gd name="T63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800">
                  <a:moveTo>
                    <a:pt x="502" y="0"/>
                  </a:moveTo>
                  <a:cubicBezTo>
                    <a:pt x="466" y="0"/>
                    <a:pt x="438" y="29"/>
                    <a:pt x="438" y="64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38" y="298"/>
                    <a:pt x="438" y="298"/>
                    <a:pt x="438" y="298"/>
                  </a:cubicBezTo>
                  <a:cubicBezTo>
                    <a:pt x="437" y="334"/>
                    <a:pt x="466" y="362"/>
                    <a:pt x="502" y="362"/>
                  </a:cubicBezTo>
                  <a:cubicBezTo>
                    <a:pt x="502" y="362"/>
                    <a:pt x="502" y="362"/>
                    <a:pt x="502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71" y="362"/>
                    <a:pt x="800" y="334"/>
                    <a:pt x="800" y="298"/>
                  </a:cubicBezTo>
                  <a:cubicBezTo>
                    <a:pt x="800" y="298"/>
                    <a:pt x="800" y="298"/>
                    <a:pt x="800" y="298"/>
                  </a:cubicBezTo>
                  <a:cubicBezTo>
                    <a:pt x="800" y="64"/>
                    <a:pt x="800" y="64"/>
                    <a:pt x="800" y="64"/>
                  </a:cubicBezTo>
                  <a:cubicBezTo>
                    <a:pt x="800" y="29"/>
                    <a:pt x="771" y="0"/>
                    <a:pt x="736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moveTo>
                    <a:pt x="64" y="437"/>
                  </a:moveTo>
                  <a:cubicBezTo>
                    <a:pt x="29" y="437"/>
                    <a:pt x="0" y="466"/>
                    <a:pt x="0" y="502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71"/>
                    <a:pt x="29" y="800"/>
                    <a:pt x="64" y="800"/>
                  </a:cubicBezTo>
                  <a:cubicBezTo>
                    <a:pt x="64" y="800"/>
                    <a:pt x="64" y="800"/>
                    <a:pt x="64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334" y="800"/>
                    <a:pt x="362" y="771"/>
                    <a:pt x="362" y="736"/>
                  </a:cubicBezTo>
                  <a:cubicBezTo>
                    <a:pt x="362" y="736"/>
                    <a:pt x="362" y="736"/>
                    <a:pt x="362" y="736"/>
                  </a:cubicBezTo>
                  <a:cubicBezTo>
                    <a:pt x="362" y="502"/>
                    <a:pt x="362" y="502"/>
                    <a:pt x="362" y="502"/>
                  </a:cubicBezTo>
                  <a:cubicBezTo>
                    <a:pt x="363" y="466"/>
                    <a:pt x="334" y="438"/>
                    <a:pt x="298" y="438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7"/>
                    <a:pt x="298" y="437"/>
                    <a:pt x="298" y="437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7"/>
                    <a:pt x="64" y="437"/>
                    <a:pt x="64" y="437"/>
                  </a:cubicBezTo>
                  <a:moveTo>
                    <a:pt x="502" y="437"/>
                  </a:moveTo>
                  <a:cubicBezTo>
                    <a:pt x="466" y="437"/>
                    <a:pt x="438" y="466"/>
                    <a:pt x="438" y="502"/>
                  </a:cubicBezTo>
                  <a:cubicBezTo>
                    <a:pt x="438" y="502"/>
                    <a:pt x="438" y="502"/>
                    <a:pt x="438" y="502"/>
                  </a:cubicBezTo>
                  <a:cubicBezTo>
                    <a:pt x="438" y="736"/>
                    <a:pt x="438" y="736"/>
                    <a:pt x="438" y="736"/>
                  </a:cubicBezTo>
                  <a:cubicBezTo>
                    <a:pt x="437" y="771"/>
                    <a:pt x="466" y="800"/>
                    <a:pt x="502" y="800"/>
                  </a:cubicBezTo>
                  <a:cubicBezTo>
                    <a:pt x="502" y="800"/>
                    <a:pt x="502" y="800"/>
                    <a:pt x="502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71" y="800"/>
                    <a:pt x="800" y="771"/>
                    <a:pt x="800" y="736"/>
                  </a:cubicBezTo>
                  <a:cubicBezTo>
                    <a:pt x="800" y="736"/>
                    <a:pt x="800" y="736"/>
                    <a:pt x="800" y="736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466"/>
                    <a:pt x="771" y="438"/>
                    <a:pt x="736" y="438"/>
                  </a:cubicBezTo>
                  <a:cubicBezTo>
                    <a:pt x="736" y="438"/>
                    <a:pt x="736" y="438"/>
                    <a:pt x="736" y="438"/>
                  </a:cubicBezTo>
                  <a:cubicBezTo>
                    <a:pt x="736" y="437"/>
                    <a:pt x="736" y="437"/>
                    <a:pt x="736" y="437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502" y="437"/>
                    <a:pt x="502" y="437"/>
                    <a:pt x="502" y="437"/>
                  </a:cubicBezTo>
                  <a:moveTo>
                    <a:pt x="298" y="437"/>
                  </a:moveTo>
                  <a:cubicBezTo>
                    <a:pt x="298" y="437"/>
                    <a:pt x="298" y="437"/>
                    <a:pt x="298" y="437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34"/>
                    <a:pt x="29" y="362"/>
                    <a:pt x="64" y="362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334" y="362"/>
                    <a:pt x="362" y="334"/>
                    <a:pt x="362" y="298"/>
                  </a:cubicBezTo>
                  <a:cubicBezTo>
                    <a:pt x="362" y="298"/>
                    <a:pt x="362" y="298"/>
                    <a:pt x="362" y="298"/>
                  </a:cubicBezTo>
                  <a:cubicBezTo>
                    <a:pt x="362" y="64"/>
                    <a:pt x="362" y="64"/>
                    <a:pt x="362" y="64"/>
                  </a:cubicBezTo>
                  <a:cubicBezTo>
                    <a:pt x="363" y="29"/>
                    <a:pt x="334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3" name="Freeform 29">
              <a:extLst>
                <a:ext uri="{FF2B5EF4-FFF2-40B4-BE49-F238E27FC236}">
                  <a16:creationId xmlns:a16="http://schemas.microsoft.com/office/drawing/2014/main" id="{4F63BCFB-7D29-4A8D-A005-F010CAD153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44911" y="6226818"/>
              <a:ext cx="125158" cy="152284"/>
            </a:xfrm>
            <a:custGeom>
              <a:avLst/>
              <a:gdLst>
                <a:gd name="T0" fmla="*/ 482 w 552"/>
                <a:gd name="T1" fmla="*/ 672 h 672"/>
                <a:gd name="T2" fmla="*/ 486 w 552"/>
                <a:gd name="T3" fmla="*/ 668 h 672"/>
                <a:gd name="T4" fmla="*/ 69 w 552"/>
                <a:gd name="T5" fmla="*/ 672 h 672"/>
                <a:gd name="T6" fmla="*/ 73 w 552"/>
                <a:gd name="T7" fmla="*/ 668 h 672"/>
                <a:gd name="T8" fmla="*/ 0 w 552"/>
                <a:gd name="T9" fmla="*/ 603 h 672"/>
                <a:gd name="T10" fmla="*/ 224 w 552"/>
                <a:gd name="T11" fmla="*/ 379 h 672"/>
                <a:gd name="T12" fmla="*/ 327 w 552"/>
                <a:gd name="T13" fmla="*/ 379 h 672"/>
                <a:gd name="T14" fmla="*/ 551 w 552"/>
                <a:gd name="T15" fmla="*/ 603 h 672"/>
                <a:gd name="T16" fmla="*/ 486 w 552"/>
                <a:gd name="T17" fmla="*/ 668 h 672"/>
                <a:gd name="T18" fmla="*/ 482 w 552"/>
                <a:gd name="T19" fmla="*/ 672 h 672"/>
                <a:gd name="T20" fmla="*/ 280 w 552"/>
                <a:gd name="T21" fmla="*/ 345 h 672"/>
                <a:gd name="T22" fmla="*/ 108 w 552"/>
                <a:gd name="T23" fmla="*/ 173 h 672"/>
                <a:gd name="T24" fmla="*/ 280 w 552"/>
                <a:gd name="T25" fmla="*/ 0 h 672"/>
                <a:gd name="T26" fmla="*/ 452 w 552"/>
                <a:gd name="T27" fmla="*/ 173 h 672"/>
                <a:gd name="T28" fmla="*/ 277 w 552"/>
                <a:gd name="T29" fmla="*/ 345 h 672"/>
                <a:gd name="T30" fmla="*/ 280 w 552"/>
                <a:gd name="T31" fmla="*/ 34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2" h="672">
                  <a:moveTo>
                    <a:pt x="482" y="672"/>
                  </a:moveTo>
                  <a:cubicBezTo>
                    <a:pt x="486" y="668"/>
                    <a:pt x="486" y="668"/>
                    <a:pt x="486" y="668"/>
                  </a:cubicBezTo>
                  <a:cubicBezTo>
                    <a:pt x="69" y="672"/>
                    <a:pt x="69" y="672"/>
                    <a:pt x="69" y="672"/>
                  </a:cubicBezTo>
                  <a:cubicBezTo>
                    <a:pt x="73" y="668"/>
                    <a:pt x="73" y="668"/>
                    <a:pt x="73" y="668"/>
                  </a:cubicBezTo>
                  <a:cubicBezTo>
                    <a:pt x="35" y="668"/>
                    <a:pt x="0" y="641"/>
                    <a:pt x="0" y="603"/>
                  </a:cubicBezTo>
                  <a:cubicBezTo>
                    <a:pt x="0" y="479"/>
                    <a:pt x="100" y="379"/>
                    <a:pt x="224" y="379"/>
                  </a:cubicBezTo>
                  <a:cubicBezTo>
                    <a:pt x="327" y="379"/>
                    <a:pt x="327" y="379"/>
                    <a:pt x="327" y="379"/>
                  </a:cubicBezTo>
                  <a:cubicBezTo>
                    <a:pt x="451" y="379"/>
                    <a:pt x="551" y="479"/>
                    <a:pt x="551" y="603"/>
                  </a:cubicBezTo>
                  <a:cubicBezTo>
                    <a:pt x="552" y="641"/>
                    <a:pt x="525" y="668"/>
                    <a:pt x="486" y="668"/>
                  </a:cubicBezTo>
                  <a:cubicBezTo>
                    <a:pt x="482" y="672"/>
                    <a:pt x="482" y="672"/>
                    <a:pt x="482" y="672"/>
                  </a:cubicBezTo>
                  <a:close/>
                  <a:moveTo>
                    <a:pt x="280" y="345"/>
                  </a:moveTo>
                  <a:cubicBezTo>
                    <a:pt x="185" y="345"/>
                    <a:pt x="108" y="268"/>
                    <a:pt x="108" y="173"/>
                  </a:cubicBezTo>
                  <a:cubicBezTo>
                    <a:pt x="108" y="78"/>
                    <a:pt x="185" y="0"/>
                    <a:pt x="280" y="0"/>
                  </a:cubicBezTo>
                  <a:cubicBezTo>
                    <a:pt x="375" y="0"/>
                    <a:pt x="452" y="78"/>
                    <a:pt x="452" y="173"/>
                  </a:cubicBezTo>
                  <a:cubicBezTo>
                    <a:pt x="452" y="268"/>
                    <a:pt x="372" y="345"/>
                    <a:pt x="277" y="345"/>
                  </a:cubicBezTo>
                  <a:cubicBezTo>
                    <a:pt x="280" y="345"/>
                    <a:pt x="280" y="345"/>
                    <a:pt x="280" y="3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16" name="组合 43">
            <a:extLst>
              <a:ext uri="{FF2B5EF4-FFF2-40B4-BE49-F238E27FC236}">
                <a16:creationId xmlns:a16="http://schemas.microsoft.com/office/drawing/2014/main" id="{1742B3BE-5230-468A-994C-F25603C085BC}"/>
              </a:ext>
            </a:extLst>
          </p:cNvPr>
          <p:cNvGrpSpPr/>
          <p:nvPr/>
        </p:nvGrpSpPr>
        <p:grpSpPr>
          <a:xfrm>
            <a:off x="2499879" y="3460178"/>
            <a:ext cx="1689760" cy="716056"/>
            <a:chOff x="4982344" y="2844974"/>
            <a:chExt cx="2208145" cy="716056"/>
          </a:xfrm>
        </p:grpSpPr>
        <p:sp>
          <p:nvSpPr>
            <p:cNvPr id="217" name="文本框 44">
              <a:extLst>
                <a:ext uri="{FF2B5EF4-FFF2-40B4-BE49-F238E27FC236}">
                  <a16:creationId xmlns:a16="http://schemas.microsoft.com/office/drawing/2014/main" id="{58FA86F7-319E-4243-83A8-65DD6D74315C}"/>
                </a:ext>
              </a:extLst>
            </p:cNvPr>
            <p:cNvSpPr txBox="1"/>
            <p:nvPr/>
          </p:nvSpPr>
          <p:spPr>
            <a:xfrm>
              <a:off x="4982345" y="2844974"/>
              <a:ext cx="220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A0A0AA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릴리즈 기능 목록</a:t>
              </a:r>
              <a:endParaRPr lang="zh-CN" altLang="en-US" sz="1200" dirty="0">
                <a:solidFill>
                  <a:srgbClr val="A0A0AA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18" name="文本框 45">
              <a:extLst>
                <a:ext uri="{FF2B5EF4-FFF2-40B4-BE49-F238E27FC236}">
                  <a16:creationId xmlns:a16="http://schemas.microsoft.com/office/drawing/2014/main" id="{483F4137-7146-45B7-B726-0778A9AA1BBC}"/>
                </a:ext>
              </a:extLst>
            </p:cNvPr>
            <p:cNvSpPr txBox="1"/>
            <p:nvPr/>
          </p:nvSpPr>
          <p:spPr>
            <a:xfrm>
              <a:off x="4982344" y="3099365"/>
              <a:ext cx="204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문서 에디터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그림</a:t>
              </a:r>
              <a:r>
                <a:rPr lang="en-US" altLang="ko-KR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, 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도형 에디터</a:t>
              </a:r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219" name="PA-图片 7">
            <a:extLst>
              <a:ext uri="{FF2B5EF4-FFF2-40B4-BE49-F238E27FC236}">
                <a16:creationId xmlns:a16="http://schemas.microsoft.com/office/drawing/2014/main" id="{D49BF255-ED5D-4B7F-89B1-C30307FA1626}"/>
              </a:ext>
            </a:extLst>
          </p:cNvPr>
          <p:cNvSpPr/>
          <p:nvPr/>
        </p:nvSpPr>
        <p:spPr>
          <a:xfrm>
            <a:off x="633982" y="1414561"/>
            <a:ext cx="1753253" cy="2309455"/>
          </a:xfrm>
          <a:prstGeom prst="roundRect">
            <a:avLst>
              <a:gd name="adj" fmla="val 9089"/>
            </a:avLst>
          </a:prstGeom>
          <a:gradFill>
            <a:gsLst>
              <a:gs pos="30000">
                <a:srgbClr val="010307"/>
              </a:gs>
              <a:gs pos="100000">
                <a:srgbClr val="2B4147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0" name="任意多边形: 形状 14">
            <a:extLst>
              <a:ext uri="{FF2B5EF4-FFF2-40B4-BE49-F238E27FC236}">
                <a16:creationId xmlns:a16="http://schemas.microsoft.com/office/drawing/2014/main" id="{132597C3-0658-4FBC-AA3F-CBE4C7615D0B}"/>
              </a:ext>
            </a:extLst>
          </p:cNvPr>
          <p:cNvSpPr/>
          <p:nvPr/>
        </p:nvSpPr>
        <p:spPr>
          <a:xfrm>
            <a:off x="631556" y="1414561"/>
            <a:ext cx="1758641" cy="132315"/>
          </a:xfrm>
          <a:custGeom>
            <a:avLst/>
            <a:gdLst>
              <a:gd name="connsiteX0" fmla="*/ 190838 w 2113714"/>
              <a:gd name="connsiteY0" fmla="*/ 0 h 184666"/>
              <a:gd name="connsiteX1" fmla="*/ 1922876 w 2113714"/>
              <a:gd name="connsiteY1" fmla="*/ 0 h 184666"/>
              <a:gd name="connsiteX2" fmla="*/ 2100156 w 2113714"/>
              <a:gd name="connsiteY2" fmla="*/ 117509 h 184666"/>
              <a:gd name="connsiteX3" fmla="*/ 2113714 w 2113714"/>
              <a:gd name="connsiteY3" fmla="*/ 184666 h 184666"/>
              <a:gd name="connsiteX4" fmla="*/ 0 w 2113714"/>
              <a:gd name="connsiteY4" fmla="*/ 184666 h 184666"/>
              <a:gd name="connsiteX5" fmla="*/ 13559 w 2113714"/>
              <a:gd name="connsiteY5" fmla="*/ 117509 h 184666"/>
              <a:gd name="connsiteX6" fmla="*/ 190838 w 2113714"/>
              <a:gd name="connsiteY6" fmla="*/ 0 h 1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714" h="184666">
                <a:moveTo>
                  <a:pt x="190838" y="0"/>
                </a:moveTo>
                <a:lnTo>
                  <a:pt x="1922876" y="0"/>
                </a:lnTo>
                <a:cubicBezTo>
                  <a:pt x="2002571" y="0"/>
                  <a:pt x="2070948" y="48454"/>
                  <a:pt x="2100156" y="117509"/>
                </a:cubicBezTo>
                <a:lnTo>
                  <a:pt x="2113714" y="184666"/>
                </a:lnTo>
                <a:lnTo>
                  <a:pt x="0" y="184666"/>
                </a:lnTo>
                <a:lnTo>
                  <a:pt x="13559" y="117509"/>
                </a:lnTo>
                <a:cubicBezTo>
                  <a:pt x="42767" y="48454"/>
                  <a:pt x="111144" y="0"/>
                  <a:pt x="190838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21" name="组合 16">
            <a:extLst>
              <a:ext uri="{FF2B5EF4-FFF2-40B4-BE49-F238E27FC236}">
                <a16:creationId xmlns:a16="http://schemas.microsoft.com/office/drawing/2014/main" id="{265AAD65-CB20-420E-ADB1-86CB27166B69}"/>
              </a:ext>
            </a:extLst>
          </p:cNvPr>
          <p:cNvGrpSpPr/>
          <p:nvPr/>
        </p:nvGrpSpPr>
        <p:grpSpPr>
          <a:xfrm>
            <a:off x="1963667" y="1847734"/>
            <a:ext cx="345309" cy="132315"/>
            <a:chOff x="5726939" y="1059792"/>
            <a:chExt cx="340303" cy="108000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22" name="组合 17">
              <a:extLst>
                <a:ext uri="{FF2B5EF4-FFF2-40B4-BE49-F238E27FC236}">
                  <a16:creationId xmlns:a16="http://schemas.microsoft.com/office/drawing/2014/main" id="{71BB723E-F174-48C7-B9B0-A5E8B3A31C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6939" y="1088592"/>
              <a:ext cx="167118" cy="50400"/>
              <a:chOff x="8137529" y="1397739"/>
              <a:chExt cx="179059" cy="54000"/>
            </a:xfrm>
            <a:grpFill/>
          </p:grpSpPr>
          <p:sp>
            <p:nvSpPr>
              <p:cNvPr id="226" name="椭圆 21">
                <a:extLst>
                  <a:ext uri="{FF2B5EF4-FFF2-40B4-BE49-F238E27FC236}">
                    <a16:creationId xmlns:a16="http://schemas.microsoft.com/office/drawing/2014/main" id="{7839E6D4-503F-4F05-9AE5-22631DF2B411}"/>
                  </a:ext>
                </a:extLst>
              </p:cNvPr>
              <p:cNvSpPr/>
              <p:nvPr/>
            </p:nvSpPr>
            <p:spPr>
              <a:xfrm>
                <a:off x="813752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27" name="椭圆 22">
                <a:extLst>
                  <a:ext uri="{FF2B5EF4-FFF2-40B4-BE49-F238E27FC236}">
                    <a16:creationId xmlns:a16="http://schemas.microsoft.com/office/drawing/2014/main" id="{EC4D9580-AF2E-4267-AA1A-3152E700E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0058" y="1397739"/>
                <a:ext cx="54000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28" name="椭圆 23">
                <a:extLst>
                  <a:ext uri="{FF2B5EF4-FFF2-40B4-BE49-F238E27FC236}">
                    <a16:creationId xmlns:a16="http://schemas.microsoft.com/office/drawing/2014/main" id="{5ED9C16C-E63B-4A88-A750-A660F3F3859B}"/>
                  </a:ext>
                </a:extLst>
              </p:cNvPr>
              <p:cNvSpPr/>
              <p:nvPr/>
            </p:nvSpPr>
            <p:spPr>
              <a:xfrm>
                <a:off x="827086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  <p:grpSp>
          <p:nvGrpSpPr>
            <p:cNvPr id="223" name="组合 18">
              <a:extLst>
                <a:ext uri="{FF2B5EF4-FFF2-40B4-BE49-F238E27FC236}">
                  <a16:creationId xmlns:a16="http://schemas.microsoft.com/office/drawing/2014/main" id="{C6241709-9F98-4DFF-A143-C626ED85A5E1}"/>
                </a:ext>
              </a:extLst>
            </p:cNvPr>
            <p:cNvGrpSpPr/>
            <p:nvPr/>
          </p:nvGrpSpPr>
          <p:grpSpPr>
            <a:xfrm>
              <a:off x="5959242" y="1059792"/>
              <a:ext cx="108000" cy="108000"/>
              <a:chOff x="5961590" y="1027456"/>
              <a:chExt cx="108000" cy="108000"/>
            </a:xfrm>
            <a:grpFill/>
          </p:grpSpPr>
          <p:sp>
            <p:nvSpPr>
              <p:cNvPr id="224" name="椭圆 19">
                <a:extLst>
                  <a:ext uri="{FF2B5EF4-FFF2-40B4-BE49-F238E27FC236}">
                    <a16:creationId xmlns:a16="http://schemas.microsoft.com/office/drawing/2014/main" id="{5FD9601F-7698-4FEA-A9DD-C4CC27792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3736" y="1059602"/>
                <a:ext cx="43709" cy="437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25" name="椭圆 20">
                <a:extLst>
                  <a:ext uri="{FF2B5EF4-FFF2-40B4-BE49-F238E27FC236}">
                    <a16:creationId xmlns:a16="http://schemas.microsoft.com/office/drawing/2014/main" id="{BC4D5127-7CBB-463F-B893-9D12AA66131D}"/>
                  </a:ext>
                </a:extLst>
              </p:cNvPr>
              <p:cNvSpPr/>
              <p:nvPr/>
            </p:nvSpPr>
            <p:spPr>
              <a:xfrm>
                <a:off x="5961590" y="1027456"/>
                <a:ext cx="108000" cy="108000"/>
              </a:xfrm>
              <a:prstGeom prst="ellipse">
                <a:avLst/>
              </a:prstGeom>
              <a:noFill/>
              <a:ln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</p:grpSp>
      <p:sp>
        <p:nvSpPr>
          <p:cNvPr id="229" name="文本框 24">
            <a:extLst>
              <a:ext uri="{FF2B5EF4-FFF2-40B4-BE49-F238E27FC236}">
                <a16:creationId xmlns:a16="http://schemas.microsoft.com/office/drawing/2014/main" id="{978F1908-2DA5-4B68-BBD3-763CD31D8F74}"/>
              </a:ext>
            </a:extLst>
          </p:cNvPr>
          <p:cNvSpPr txBox="1"/>
          <p:nvPr/>
        </p:nvSpPr>
        <p:spPr>
          <a:xfrm>
            <a:off x="637016" y="1773358"/>
            <a:ext cx="1175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제품</a:t>
            </a:r>
            <a:r>
              <a:rPr lang="en-US" altLang="ko-KR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(</a:t>
            </a:r>
            <a:r>
              <a:rPr lang="ko-KR" altLang="en-US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)</a:t>
            </a:r>
            <a:endParaRPr lang="zh-CN" altLang="en-US" sz="16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5 Medium" pitchFamily="2" charset="-127"/>
              <a:ea typeface="프리젠테이션 5 Medium" pitchFamily="2" charset="-127"/>
              <a:cs typeface="Arial" panose="020B0604020202020204" pitchFamily="34" charset="0"/>
            </a:endParaRPr>
          </a:p>
        </p:txBody>
      </p:sp>
      <p:grpSp>
        <p:nvGrpSpPr>
          <p:cNvPr id="230" name="组合 25">
            <a:extLst>
              <a:ext uri="{FF2B5EF4-FFF2-40B4-BE49-F238E27FC236}">
                <a16:creationId xmlns:a16="http://schemas.microsoft.com/office/drawing/2014/main" id="{071C83E9-1A67-4609-92F5-D8CC857C8D78}"/>
              </a:ext>
            </a:extLst>
          </p:cNvPr>
          <p:cNvGrpSpPr/>
          <p:nvPr/>
        </p:nvGrpSpPr>
        <p:grpSpPr>
          <a:xfrm>
            <a:off x="730480" y="2244236"/>
            <a:ext cx="81042" cy="59531"/>
            <a:chOff x="7028138" y="1421606"/>
            <a:chExt cx="171158" cy="59531"/>
          </a:xfrm>
        </p:grpSpPr>
        <p:cxnSp>
          <p:nvCxnSpPr>
            <p:cNvPr id="231" name="直接连接符 26">
              <a:extLst>
                <a:ext uri="{FF2B5EF4-FFF2-40B4-BE49-F238E27FC236}">
                  <a16:creationId xmlns:a16="http://schemas.microsoft.com/office/drawing/2014/main" id="{614A7397-F4CD-414C-9AFC-3A7E0441B06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2" name="直接连接符 27">
              <a:extLst>
                <a:ext uri="{FF2B5EF4-FFF2-40B4-BE49-F238E27FC236}">
                  <a16:creationId xmlns:a16="http://schemas.microsoft.com/office/drawing/2014/main" id="{239B2FD4-9123-4783-9EF9-A95286C7F828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3" name="直接连接符 28">
              <a:extLst>
                <a:ext uri="{FF2B5EF4-FFF2-40B4-BE49-F238E27FC236}">
                  <a16:creationId xmlns:a16="http://schemas.microsoft.com/office/drawing/2014/main" id="{30D00C91-4327-4CD4-86F1-CC2F3DCBE7E0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4" name="组合 29">
            <a:extLst>
              <a:ext uri="{FF2B5EF4-FFF2-40B4-BE49-F238E27FC236}">
                <a16:creationId xmlns:a16="http://schemas.microsoft.com/office/drawing/2014/main" id="{7A24322A-D888-4FDE-9F43-3F13927358FF}"/>
              </a:ext>
            </a:extLst>
          </p:cNvPr>
          <p:cNvGrpSpPr/>
          <p:nvPr/>
        </p:nvGrpSpPr>
        <p:grpSpPr>
          <a:xfrm>
            <a:off x="2149501" y="2231213"/>
            <a:ext cx="81042" cy="59531"/>
            <a:chOff x="7028138" y="1421606"/>
            <a:chExt cx="171158" cy="59531"/>
          </a:xfrm>
        </p:grpSpPr>
        <p:cxnSp>
          <p:nvCxnSpPr>
            <p:cNvPr id="235" name="直接连接符 30">
              <a:extLst>
                <a:ext uri="{FF2B5EF4-FFF2-40B4-BE49-F238E27FC236}">
                  <a16:creationId xmlns:a16="http://schemas.microsoft.com/office/drawing/2014/main" id="{0B7C0228-BDD8-4DCC-AC28-69471C53ED9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6" name="直接连接符 31">
              <a:extLst>
                <a:ext uri="{FF2B5EF4-FFF2-40B4-BE49-F238E27FC236}">
                  <a16:creationId xmlns:a16="http://schemas.microsoft.com/office/drawing/2014/main" id="{A95B418E-20F4-4CB6-9168-EC28503DC36B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7" name="直接连接符 32">
              <a:extLst>
                <a:ext uri="{FF2B5EF4-FFF2-40B4-BE49-F238E27FC236}">
                  <a16:creationId xmlns:a16="http://schemas.microsoft.com/office/drawing/2014/main" id="{EEC2B165-D12A-4932-B3C6-FC9A8A9748BD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38" name="文本框 33">
            <a:extLst>
              <a:ext uri="{FF2B5EF4-FFF2-40B4-BE49-F238E27FC236}">
                <a16:creationId xmlns:a16="http://schemas.microsoft.com/office/drawing/2014/main" id="{574D3103-1906-42EC-BE23-0651FA1A01EE}"/>
              </a:ext>
            </a:extLst>
          </p:cNvPr>
          <p:cNvSpPr txBox="1"/>
          <p:nvPr/>
        </p:nvSpPr>
        <p:spPr>
          <a:xfrm>
            <a:off x="782012" y="2135502"/>
            <a:ext cx="672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ex ) V3</a:t>
            </a:r>
            <a:endParaRPr lang="zh-CN" altLang="en-US" sz="12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</p:txBody>
      </p:sp>
      <p:grpSp>
        <p:nvGrpSpPr>
          <p:cNvPr id="239" name="组合 34">
            <a:extLst>
              <a:ext uri="{FF2B5EF4-FFF2-40B4-BE49-F238E27FC236}">
                <a16:creationId xmlns:a16="http://schemas.microsoft.com/office/drawing/2014/main" id="{3B584597-CAB6-447E-8390-3119F6311B2D}"/>
              </a:ext>
            </a:extLst>
          </p:cNvPr>
          <p:cNvGrpSpPr/>
          <p:nvPr/>
        </p:nvGrpSpPr>
        <p:grpSpPr>
          <a:xfrm>
            <a:off x="920062" y="3399553"/>
            <a:ext cx="1335443" cy="152819"/>
            <a:chOff x="1757687" y="6226552"/>
            <a:chExt cx="1612382" cy="152819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40" name="Group 14">
              <a:extLst>
                <a:ext uri="{FF2B5EF4-FFF2-40B4-BE49-F238E27FC236}">
                  <a16:creationId xmlns:a16="http://schemas.microsoft.com/office/drawing/2014/main" id="{7CEC386C-B830-4B00-B86F-725B8D451D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7687" y="6226552"/>
              <a:ext cx="153730" cy="152819"/>
              <a:chOff x="-4" y="-6"/>
              <a:chExt cx="1676" cy="1666"/>
            </a:xfrm>
            <a:grpFill/>
          </p:grpSpPr>
          <p:sp>
            <p:nvSpPr>
              <p:cNvPr id="243" name="Freeform 15">
                <a:extLst>
                  <a:ext uri="{FF2B5EF4-FFF2-40B4-BE49-F238E27FC236}">
                    <a16:creationId xmlns:a16="http://schemas.microsoft.com/office/drawing/2014/main" id="{83813FC1-738A-486C-A63B-37A1BFC13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-6"/>
                <a:ext cx="1676" cy="750"/>
              </a:xfrm>
              <a:custGeom>
                <a:avLst/>
                <a:gdLst>
                  <a:gd name="T0" fmla="*/ 361 w 704"/>
                  <a:gd name="T1" fmla="*/ 42 h 315"/>
                  <a:gd name="T2" fmla="*/ 343 w 704"/>
                  <a:gd name="T3" fmla="*/ 42 h 315"/>
                  <a:gd name="T4" fmla="*/ 667 w 704"/>
                  <a:gd name="T5" fmla="*/ 302 h 315"/>
                  <a:gd name="T6" fmla="*/ 697 w 704"/>
                  <a:gd name="T7" fmla="*/ 299 h 315"/>
                  <a:gd name="T8" fmla="*/ 694 w 704"/>
                  <a:gd name="T9" fmla="*/ 269 h 315"/>
                  <a:gd name="T10" fmla="*/ 370 w 704"/>
                  <a:gd name="T11" fmla="*/ 8 h 315"/>
                  <a:gd name="T12" fmla="*/ 334 w 704"/>
                  <a:gd name="T13" fmla="*/ 9 h 315"/>
                  <a:gd name="T14" fmla="*/ 10 w 704"/>
                  <a:gd name="T15" fmla="*/ 274 h 315"/>
                  <a:gd name="T16" fmla="*/ 7 w 704"/>
                  <a:gd name="T17" fmla="*/ 304 h 315"/>
                  <a:gd name="T18" fmla="*/ 37 w 704"/>
                  <a:gd name="T19" fmla="*/ 307 h 315"/>
                  <a:gd name="T20" fmla="*/ 37 w 704"/>
                  <a:gd name="T21" fmla="*/ 307 h 315"/>
                  <a:gd name="T22" fmla="*/ 361 w 704"/>
                  <a:gd name="T23" fmla="*/ 4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315">
                    <a:moveTo>
                      <a:pt x="361" y="42"/>
                    </a:moveTo>
                    <a:cubicBezTo>
                      <a:pt x="356" y="46"/>
                      <a:pt x="348" y="46"/>
                      <a:pt x="343" y="42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10"/>
                      <a:pt x="690" y="308"/>
                      <a:pt x="697" y="299"/>
                    </a:cubicBezTo>
                    <a:cubicBezTo>
                      <a:pt x="704" y="290"/>
                      <a:pt x="703" y="276"/>
                      <a:pt x="694" y="269"/>
                    </a:cubicBez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9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2"/>
                      <a:pt x="0" y="295"/>
                      <a:pt x="7" y="304"/>
                    </a:cubicBezTo>
                    <a:cubicBezTo>
                      <a:pt x="15" y="314"/>
                      <a:pt x="28" y="315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lnTo>
                      <a:pt x="361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Freeform 16">
                <a:extLst>
                  <a:ext uri="{FF2B5EF4-FFF2-40B4-BE49-F238E27FC236}">
                    <a16:creationId xmlns:a16="http://schemas.microsoft.com/office/drawing/2014/main" id="{40C31846-B026-4068-8A44-BDDA653E4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277"/>
                <a:ext cx="1676" cy="1383"/>
              </a:xfrm>
              <a:custGeom>
                <a:avLst/>
                <a:gdLst>
                  <a:gd name="T0" fmla="*/ 694 w 704"/>
                  <a:gd name="T1" fmla="*/ 268 h 581"/>
                  <a:gd name="T2" fmla="*/ 370 w 704"/>
                  <a:gd name="T3" fmla="*/ 8 h 581"/>
                  <a:gd name="T4" fmla="*/ 334 w 704"/>
                  <a:gd name="T5" fmla="*/ 8 h 581"/>
                  <a:gd name="T6" fmla="*/ 10 w 704"/>
                  <a:gd name="T7" fmla="*/ 274 h 581"/>
                  <a:gd name="T8" fmla="*/ 7 w 704"/>
                  <a:gd name="T9" fmla="*/ 304 h 581"/>
                  <a:gd name="T10" fmla="*/ 7 w 704"/>
                  <a:gd name="T11" fmla="*/ 304 h 581"/>
                  <a:gd name="T12" fmla="*/ 37 w 704"/>
                  <a:gd name="T13" fmla="*/ 307 h 581"/>
                  <a:gd name="T14" fmla="*/ 37 w 704"/>
                  <a:gd name="T15" fmla="*/ 307 h 581"/>
                  <a:gd name="T16" fmla="*/ 83 w 704"/>
                  <a:gd name="T17" fmla="*/ 269 h 581"/>
                  <a:gd name="T18" fmla="*/ 83 w 704"/>
                  <a:gd name="T19" fmla="*/ 516 h 581"/>
                  <a:gd name="T20" fmla="*/ 148 w 704"/>
                  <a:gd name="T21" fmla="*/ 581 h 581"/>
                  <a:gd name="T22" fmla="*/ 304 w 704"/>
                  <a:gd name="T23" fmla="*/ 581 h 581"/>
                  <a:gd name="T24" fmla="*/ 304 w 704"/>
                  <a:gd name="T25" fmla="*/ 412 h 581"/>
                  <a:gd name="T26" fmla="*/ 314 w 704"/>
                  <a:gd name="T27" fmla="*/ 401 h 581"/>
                  <a:gd name="T28" fmla="*/ 390 w 704"/>
                  <a:gd name="T29" fmla="*/ 401 h 581"/>
                  <a:gd name="T30" fmla="*/ 400 w 704"/>
                  <a:gd name="T31" fmla="*/ 412 h 581"/>
                  <a:gd name="T32" fmla="*/ 400 w 704"/>
                  <a:gd name="T33" fmla="*/ 581 h 581"/>
                  <a:gd name="T34" fmla="*/ 556 w 704"/>
                  <a:gd name="T35" fmla="*/ 581 h 581"/>
                  <a:gd name="T36" fmla="*/ 621 w 704"/>
                  <a:gd name="T37" fmla="*/ 516 h 581"/>
                  <a:gd name="T38" fmla="*/ 621 w 704"/>
                  <a:gd name="T39" fmla="*/ 265 h 581"/>
                  <a:gd name="T40" fmla="*/ 667 w 704"/>
                  <a:gd name="T41" fmla="*/ 302 h 581"/>
                  <a:gd name="T42" fmla="*/ 697 w 704"/>
                  <a:gd name="T43" fmla="*/ 298 h 581"/>
                  <a:gd name="T44" fmla="*/ 697 w 704"/>
                  <a:gd name="T45" fmla="*/ 298 h 581"/>
                  <a:gd name="T46" fmla="*/ 694 w 704"/>
                  <a:gd name="T47" fmla="*/ 2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4" h="581">
                    <a:moveTo>
                      <a:pt x="694" y="268"/>
                    </a:move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8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1"/>
                      <a:pt x="0" y="295"/>
                      <a:pt x="7" y="304"/>
                    </a:cubicBezTo>
                    <a:cubicBezTo>
                      <a:pt x="7" y="304"/>
                      <a:pt x="7" y="304"/>
                      <a:pt x="7" y="304"/>
                    </a:cubicBezTo>
                    <a:cubicBezTo>
                      <a:pt x="15" y="313"/>
                      <a:pt x="28" y="314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516"/>
                      <a:pt x="83" y="516"/>
                      <a:pt x="83" y="516"/>
                    </a:cubicBezTo>
                    <a:cubicBezTo>
                      <a:pt x="83" y="552"/>
                      <a:pt x="112" y="581"/>
                      <a:pt x="148" y="581"/>
                    </a:cubicBezTo>
                    <a:cubicBezTo>
                      <a:pt x="304" y="581"/>
                      <a:pt x="304" y="581"/>
                      <a:pt x="304" y="581"/>
                    </a:cubicBezTo>
                    <a:cubicBezTo>
                      <a:pt x="304" y="412"/>
                      <a:pt x="304" y="412"/>
                      <a:pt x="304" y="412"/>
                    </a:cubicBezTo>
                    <a:cubicBezTo>
                      <a:pt x="304" y="406"/>
                      <a:pt x="308" y="401"/>
                      <a:pt x="314" y="401"/>
                    </a:cubicBezTo>
                    <a:cubicBezTo>
                      <a:pt x="390" y="401"/>
                      <a:pt x="390" y="401"/>
                      <a:pt x="390" y="401"/>
                    </a:cubicBezTo>
                    <a:cubicBezTo>
                      <a:pt x="396" y="401"/>
                      <a:pt x="400" y="406"/>
                      <a:pt x="400" y="412"/>
                    </a:cubicBezTo>
                    <a:cubicBezTo>
                      <a:pt x="400" y="581"/>
                      <a:pt x="400" y="581"/>
                      <a:pt x="400" y="581"/>
                    </a:cubicBezTo>
                    <a:cubicBezTo>
                      <a:pt x="556" y="581"/>
                      <a:pt x="556" y="581"/>
                      <a:pt x="556" y="581"/>
                    </a:cubicBezTo>
                    <a:cubicBezTo>
                      <a:pt x="592" y="581"/>
                      <a:pt x="621" y="552"/>
                      <a:pt x="621" y="516"/>
                    </a:cubicBezTo>
                    <a:cubicBezTo>
                      <a:pt x="621" y="265"/>
                      <a:pt x="621" y="265"/>
                      <a:pt x="621" y="265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09"/>
                      <a:pt x="690" y="308"/>
                      <a:pt x="697" y="298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704" y="289"/>
                      <a:pt x="703" y="275"/>
                      <a:pt x="694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41" name="Freeform 25">
              <a:extLst>
                <a:ext uri="{FF2B5EF4-FFF2-40B4-BE49-F238E27FC236}">
                  <a16:creationId xmlns:a16="http://schemas.microsoft.com/office/drawing/2014/main" id="{2DD11601-062F-4D97-9A8D-A68B046AEFD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502" y="6226858"/>
              <a:ext cx="152278" cy="152204"/>
            </a:xfrm>
            <a:custGeom>
              <a:avLst/>
              <a:gdLst>
                <a:gd name="T0" fmla="*/ 438 w 800"/>
                <a:gd name="T1" fmla="*/ 64 h 800"/>
                <a:gd name="T2" fmla="*/ 438 w 800"/>
                <a:gd name="T3" fmla="*/ 298 h 800"/>
                <a:gd name="T4" fmla="*/ 502 w 800"/>
                <a:gd name="T5" fmla="*/ 362 h 800"/>
                <a:gd name="T6" fmla="*/ 736 w 800"/>
                <a:gd name="T7" fmla="*/ 362 h 800"/>
                <a:gd name="T8" fmla="*/ 800 w 800"/>
                <a:gd name="T9" fmla="*/ 298 h 800"/>
                <a:gd name="T10" fmla="*/ 736 w 800"/>
                <a:gd name="T11" fmla="*/ 0 h 800"/>
                <a:gd name="T12" fmla="*/ 502 w 800"/>
                <a:gd name="T13" fmla="*/ 0 h 800"/>
                <a:gd name="T14" fmla="*/ 64 w 800"/>
                <a:gd name="T15" fmla="*/ 437 h 800"/>
                <a:gd name="T16" fmla="*/ 0 w 800"/>
                <a:gd name="T17" fmla="*/ 502 h 800"/>
                <a:gd name="T18" fmla="*/ 64 w 800"/>
                <a:gd name="T19" fmla="*/ 800 h 800"/>
                <a:gd name="T20" fmla="*/ 298 w 800"/>
                <a:gd name="T21" fmla="*/ 800 h 800"/>
                <a:gd name="T22" fmla="*/ 362 w 800"/>
                <a:gd name="T23" fmla="*/ 736 h 800"/>
                <a:gd name="T24" fmla="*/ 362 w 800"/>
                <a:gd name="T25" fmla="*/ 502 h 800"/>
                <a:gd name="T26" fmla="*/ 298 w 800"/>
                <a:gd name="T27" fmla="*/ 438 h 800"/>
                <a:gd name="T28" fmla="*/ 64 w 800"/>
                <a:gd name="T29" fmla="*/ 437 h 800"/>
                <a:gd name="T30" fmla="*/ 502 w 800"/>
                <a:gd name="T31" fmla="*/ 437 h 800"/>
                <a:gd name="T32" fmla="*/ 438 w 800"/>
                <a:gd name="T33" fmla="*/ 502 h 800"/>
                <a:gd name="T34" fmla="*/ 502 w 800"/>
                <a:gd name="T35" fmla="*/ 800 h 800"/>
                <a:gd name="T36" fmla="*/ 736 w 800"/>
                <a:gd name="T37" fmla="*/ 800 h 800"/>
                <a:gd name="T38" fmla="*/ 800 w 800"/>
                <a:gd name="T39" fmla="*/ 736 h 800"/>
                <a:gd name="T40" fmla="*/ 800 w 800"/>
                <a:gd name="T41" fmla="*/ 502 h 800"/>
                <a:gd name="T42" fmla="*/ 736 w 800"/>
                <a:gd name="T43" fmla="*/ 438 h 800"/>
                <a:gd name="T44" fmla="*/ 502 w 800"/>
                <a:gd name="T45" fmla="*/ 437 h 800"/>
                <a:gd name="T46" fmla="*/ 298 w 800"/>
                <a:gd name="T47" fmla="*/ 437 h 800"/>
                <a:gd name="T48" fmla="*/ 64 w 800"/>
                <a:gd name="T49" fmla="*/ 0 h 800"/>
                <a:gd name="T50" fmla="*/ 0 w 800"/>
                <a:gd name="T51" fmla="*/ 64 h 800"/>
                <a:gd name="T52" fmla="*/ 64 w 800"/>
                <a:gd name="T53" fmla="*/ 362 h 800"/>
                <a:gd name="T54" fmla="*/ 298 w 800"/>
                <a:gd name="T55" fmla="*/ 362 h 800"/>
                <a:gd name="T56" fmla="*/ 362 w 800"/>
                <a:gd name="T57" fmla="*/ 298 h 800"/>
                <a:gd name="T58" fmla="*/ 362 w 800"/>
                <a:gd name="T59" fmla="*/ 64 h 800"/>
                <a:gd name="T60" fmla="*/ 298 w 800"/>
                <a:gd name="T61" fmla="*/ 0 h 800"/>
                <a:gd name="T62" fmla="*/ 64 w 800"/>
                <a:gd name="T63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800">
                  <a:moveTo>
                    <a:pt x="502" y="0"/>
                  </a:moveTo>
                  <a:cubicBezTo>
                    <a:pt x="466" y="0"/>
                    <a:pt x="438" y="29"/>
                    <a:pt x="438" y="64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38" y="298"/>
                    <a:pt x="438" y="298"/>
                    <a:pt x="438" y="298"/>
                  </a:cubicBezTo>
                  <a:cubicBezTo>
                    <a:pt x="437" y="334"/>
                    <a:pt x="466" y="362"/>
                    <a:pt x="502" y="362"/>
                  </a:cubicBezTo>
                  <a:cubicBezTo>
                    <a:pt x="502" y="362"/>
                    <a:pt x="502" y="362"/>
                    <a:pt x="502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71" y="362"/>
                    <a:pt x="800" y="334"/>
                    <a:pt x="800" y="298"/>
                  </a:cubicBezTo>
                  <a:cubicBezTo>
                    <a:pt x="800" y="298"/>
                    <a:pt x="800" y="298"/>
                    <a:pt x="800" y="298"/>
                  </a:cubicBezTo>
                  <a:cubicBezTo>
                    <a:pt x="800" y="64"/>
                    <a:pt x="800" y="64"/>
                    <a:pt x="800" y="64"/>
                  </a:cubicBezTo>
                  <a:cubicBezTo>
                    <a:pt x="800" y="29"/>
                    <a:pt x="771" y="0"/>
                    <a:pt x="736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moveTo>
                    <a:pt x="64" y="437"/>
                  </a:moveTo>
                  <a:cubicBezTo>
                    <a:pt x="29" y="437"/>
                    <a:pt x="0" y="466"/>
                    <a:pt x="0" y="502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71"/>
                    <a:pt x="29" y="800"/>
                    <a:pt x="64" y="800"/>
                  </a:cubicBezTo>
                  <a:cubicBezTo>
                    <a:pt x="64" y="800"/>
                    <a:pt x="64" y="800"/>
                    <a:pt x="64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334" y="800"/>
                    <a:pt x="362" y="771"/>
                    <a:pt x="362" y="736"/>
                  </a:cubicBezTo>
                  <a:cubicBezTo>
                    <a:pt x="362" y="736"/>
                    <a:pt x="362" y="736"/>
                    <a:pt x="362" y="736"/>
                  </a:cubicBezTo>
                  <a:cubicBezTo>
                    <a:pt x="362" y="502"/>
                    <a:pt x="362" y="502"/>
                    <a:pt x="362" y="502"/>
                  </a:cubicBezTo>
                  <a:cubicBezTo>
                    <a:pt x="363" y="466"/>
                    <a:pt x="334" y="438"/>
                    <a:pt x="298" y="438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7"/>
                    <a:pt x="298" y="437"/>
                    <a:pt x="298" y="437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7"/>
                    <a:pt x="64" y="437"/>
                    <a:pt x="64" y="437"/>
                  </a:cubicBezTo>
                  <a:moveTo>
                    <a:pt x="502" y="437"/>
                  </a:moveTo>
                  <a:cubicBezTo>
                    <a:pt x="466" y="437"/>
                    <a:pt x="438" y="466"/>
                    <a:pt x="438" y="502"/>
                  </a:cubicBezTo>
                  <a:cubicBezTo>
                    <a:pt x="438" y="502"/>
                    <a:pt x="438" y="502"/>
                    <a:pt x="438" y="502"/>
                  </a:cubicBezTo>
                  <a:cubicBezTo>
                    <a:pt x="438" y="736"/>
                    <a:pt x="438" y="736"/>
                    <a:pt x="438" y="736"/>
                  </a:cubicBezTo>
                  <a:cubicBezTo>
                    <a:pt x="437" y="771"/>
                    <a:pt x="466" y="800"/>
                    <a:pt x="502" y="800"/>
                  </a:cubicBezTo>
                  <a:cubicBezTo>
                    <a:pt x="502" y="800"/>
                    <a:pt x="502" y="800"/>
                    <a:pt x="502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71" y="800"/>
                    <a:pt x="800" y="771"/>
                    <a:pt x="800" y="736"/>
                  </a:cubicBezTo>
                  <a:cubicBezTo>
                    <a:pt x="800" y="736"/>
                    <a:pt x="800" y="736"/>
                    <a:pt x="800" y="736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466"/>
                    <a:pt x="771" y="438"/>
                    <a:pt x="736" y="438"/>
                  </a:cubicBezTo>
                  <a:cubicBezTo>
                    <a:pt x="736" y="438"/>
                    <a:pt x="736" y="438"/>
                    <a:pt x="736" y="438"/>
                  </a:cubicBezTo>
                  <a:cubicBezTo>
                    <a:pt x="736" y="437"/>
                    <a:pt x="736" y="437"/>
                    <a:pt x="736" y="437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502" y="437"/>
                    <a:pt x="502" y="437"/>
                    <a:pt x="502" y="437"/>
                  </a:cubicBezTo>
                  <a:moveTo>
                    <a:pt x="298" y="437"/>
                  </a:moveTo>
                  <a:cubicBezTo>
                    <a:pt x="298" y="437"/>
                    <a:pt x="298" y="437"/>
                    <a:pt x="298" y="437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34"/>
                    <a:pt x="29" y="362"/>
                    <a:pt x="64" y="362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334" y="362"/>
                    <a:pt x="362" y="334"/>
                    <a:pt x="362" y="298"/>
                  </a:cubicBezTo>
                  <a:cubicBezTo>
                    <a:pt x="362" y="298"/>
                    <a:pt x="362" y="298"/>
                    <a:pt x="362" y="298"/>
                  </a:cubicBezTo>
                  <a:cubicBezTo>
                    <a:pt x="362" y="64"/>
                    <a:pt x="362" y="64"/>
                    <a:pt x="362" y="64"/>
                  </a:cubicBezTo>
                  <a:cubicBezTo>
                    <a:pt x="363" y="29"/>
                    <a:pt x="334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2" name="Freeform 29">
              <a:extLst>
                <a:ext uri="{FF2B5EF4-FFF2-40B4-BE49-F238E27FC236}">
                  <a16:creationId xmlns:a16="http://schemas.microsoft.com/office/drawing/2014/main" id="{E546A73E-C76E-4695-B824-A08EDCEA70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44911" y="6226818"/>
              <a:ext cx="125158" cy="152284"/>
            </a:xfrm>
            <a:custGeom>
              <a:avLst/>
              <a:gdLst>
                <a:gd name="T0" fmla="*/ 482 w 552"/>
                <a:gd name="T1" fmla="*/ 672 h 672"/>
                <a:gd name="T2" fmla="*/ 486 w 552"/>
                <a:gd name="T3" fmla="*/ 668 h 672"/>
                <a:gd name="T4" fmla="*/ 69 w 552"/>
                <a:gd name="T5" fmla="*/ 672 h 672"/>
                <a:gd name="T6" fmla="*/ 73 w 552"/>
                <a:gd name="T7" fmla="*/ 668 h 672"/>
                <a:gd name="T8" fmla="*/ 0 w 552"/>
                <a:gd name="T9" fmla="*/ 603 h 672"/>
                <a:gd name="T10" fmla="*/ 224 w 552"/>
                <a:gd name="T11" fmla="*/ 379 h 672"/>
                <a:gd name="T12" fmla="*/ 327 w 552"/>
                <a:gd name="T13" fmla="*/ 379 h 672"/>
                <a:gd name="T14" fmla="*/ 551 w 552"/>
                <a:gd name="T15" fmla="*/ 603 h 672"/>
                <a:gd name="T16" fmla="*/ 486 w 552"/>
                <a:gd name="T17" fmla="*/ 668 h 672"/>
                <a:gd name="T18" fmla="*/ 482 w 552"/>
                <a:gd name="T19" fmla="*/ 672 h 672"/>
                <a:gd name="T20" fmla="*/ 280 w 552"/>
                <a:gd name="T21" fmla="*/ 345 h 672"/>
                <a:gd name="T22" fmla="*/ 108 w 552"/>
                <a:gd name="T23" fmla="*/ 173 h 672"/>
                <a:gd name="T24" fmla="*/ 280 w 552"/>
                <a:gd name="T25" fmla="*/ 0 h 672"/>
                <a:gd name="T26" fmla="*/ 452 w 552"/>
                <a:gd name="T27" fmla="*/ 173 h 672"/>
                <a:gd name="T28" fmla="*/ 277 w 552"/>
                <a:gd name="T29" fmla="*/ 345 h 672"/>
                <a:gd name="T30" fmla="*/ 280 w 552"/>
                <a:gd name="T31" fmla="*/ 34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2" h="672">
                  <a:moveTo>
                    <a:pt x="482" y="672"/>
                  </a:moveTo>
                  <a:cubicBezTo>
                    <a:pt x="486" y="668"/>
                    <a:pt x="486" y="668"/>
                    <a:pt x="486" y="668"/>
                  </a:cubicBezTo>
                  <a:cubicBezTo>
                    <a:pt x="69" y="672"/>
                    <a:pt x="69" y="672"/>
                    <a:pt x="69" y="672"/>
                  </a:cubicBezTo>
                  <a:cubicBezTo>
                    <a:pt x="73" y="668"/>
                    <a:pt x="73" y="668"/>
                    <a:pt x="73" y="668"/>
                  </a:cubicBezTo>
                  <a:cubicBezTo>
                    <a:pt x="35" y="668"/>
                    <a:pt x="0" y="641"/>
                    <a:pt x="0" y="603"/>
                  </a:cubicBezTo>
                  <a:cubicBezTo>
                    <a:pt x="0" y="479"/>
                    <a:pt x="100" y="379"/>
                    <a:pt x="224" y="379"/>
                  </a:cubicBezTo>
                  <a:cubicBezTo>
                    <a:pt x="327" y="379"/>
                    <a:pt x="327" y="379"/>
                    <a:pt x="327" y="379"/>
                  </a:cubicBezTo>
                  <a:cubicBezTo>
                    <a:pt x="451" y="379"/>
                    <a:pt x="551" y="479"/>
                    <a:pt x="551" y="603"/>
                  </a:cubicBezTo>
                  <a:cubicBezTo>
                    <a:pt x="552" y="641"/>
                    <a:pt x="525" y="668"/>
                    <a:pt x="486" y="668"/>
                  </a:cubicBezTo>
                  <a:cubicBezTo>
                    <a:pt x="482" y="672"/>
                    <a:pt x="482" y="672"/>
                    <a:pt x="482" y="672"/>
                  </a:cubicBezTo>
                  <a:close/>
                  <a:moveTo>
                    <a:pt x="280" y="345"/>
                  </a:moveTo>
                  <a:cubicBezTo>
                    <a:pt x="185" y="345"/>
                    <a:pt x="108" y="268"/>
                    <a:pt x="108" y="173"/>
                  </a:cubicBezTo>
                  <a:cubicBezTo>
                    <a:pt x="108" y="78"/>
                    <a:pt x="185" y="0"/>
                    <a:pt x="280" y="0"/>
                  </a:cubicBezTo>
                  <a:cubicBezTo>
                    <a:pt x="375" y="0"/>
                    <a:pt x="452" y="78"/>
                    <a:pt x="452" y="173"/>
                  </a:cubicBezTo>
                  <a:cubicBezTo>
                    <a:pt x="452" y="268"/>
                    <a:pt x="372" y="345"/>
                    <a:pt x="277" y="345"/>
                  </a:cubicBezTo>
                  <a:cubicBezTo>
                    <a:pt x="280" y="345"/>
                    <a:pt x="280" y="345"/>
                    <a:pt x="280" y="3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45" name="组合 43">
            <a:extLst>
              <a:ext uri="{FF2B5EF4-FFF2-40B4-BE49-F238E27FC236}">
                <a16:creationId xmlns:a16="http://schemas.microsoft.com/office/drawing/2014/main" id="{4920648E-7DC7-46AA-9BC1-414C94620638}"/>
              </a:ext>
            </a:extLst>
          </p:cNvPr>
          <p:cNvGrpSpPr/>
          <p:nvPr/>
        </p:nvGrpSpPr>
        <p:grpSpPr>
          <a:xfrm>
            <a:off x="668439" y="2505516"/>
            <a:ext cx="1689760" cy="716056"/>
            <a:chOff x="4982344" y="2844974"/>
            <a:chExt cx="2208145" cy="716056"/>
          </a:xfrm>
        </p:grpSpPr>
        <p:sp>
          <p:nvSpPr>
            <p:cNvPr id="246" name="文本框 44">
              <a:extLst>
                <a:ext uri="{FF2B5EF4-FFF2-40B4-BE49-F238E27FC236}">
                  <a16:creationId xmlns:a16="http://schemas.microsoft.com/office/drawing/2014/main" id="{C6055983-A96E-4C4C-9394-16FA286314EC}"/>
                </a:ext>
              </a:extLst>
            </p:cNvPr>
            <p:cNvSpPr txBox="1"/>
            <p:nvPr/>
          </p:nvSpPr>
          <p:spPr>
            <a:xfrm>
              <a:off x="4982345" y="2844974"/>
              <a:ext cx="220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A0A0AA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기획서</a:t>
              </a:r>
              <a:endParaRPr lang="zh-CN" altLang="en-US" sz="1200" dirty="0">
                <a:solidFill>
                  <a:srgbClr val="A0A0AA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47" name="文本框 45">
              <a:extLst>
                <a:ext uri="{FF2B5EF4-FFF2-40B4-BE49-F238E27FC236}">
                  <a16:creationId xmlns:a16="http://schemas.microsoft.com/office/drawing/2014/main" id="{63F03181-A898-4B43-9A52-9E4FDC0A3955}"/>
                </a:ext>
              </a:extLst>
            </p:cNvPr>
            <p:cNvSpPr txBox="1"/>
            <p:nvPr/>
          </p:nvSpPr>
          <p:spPr>
            <a:xfrm>
              <a:off x="4982344" y="3099365"/>
              <a:ext cx="204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문서 에디터</a:t>
              </a:r>
              <a:endParaRPr lang="fr-FR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그림</a:t>
              </a:r>
              <a:r>
                <a:rPr lang="en-US" altLang="ko-KR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, 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도형 에디터</a:t>
              </a:r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248" name="PA-图片 7">
            <a:extLst>
              <a:ext uri="{FF2B5EF4-FFF2-40B4-BE49-F238E27FC236}">
                <a16:creationId xmlns:a16="http://schemas.microsoft.com/office/drawing/2014/main" id="{8523602B-1489-4402-84D6-08AD3558132B}"/>
              </a:ext>
            </a:extLst>
          </p:cNvPr>
          <p:cNvSpPr/>
          <p:nvPr/>
        </p:nvSpPr>
        <p:spPr>
          <a:xfrm>
            <a:off x="4314506" y="3267238"/>
            <a:ext cx="1753253" cy="2309455"/>
          </a:xfrm>
          <a:prstGeom prst="roundRect">
            <a:avLst>
              <a:gd name="adj" fmla="val 9089"/>
            </a:avLst>
          </a:prstGeom>
          <a:gradFill>
            <a:gsLst>
              <a:gs pos="30000">
                <a:srgbClr val="010307"/>
              </a:gs>
              <a:gs pos="100000">
                <a:srgbClr val="2B4147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9" name="任意多边形: 形状 14">
            <a:extLst>
              <a:ext uri="{FF2B5EF4-FFF2-40B4-BE49-F238E27FC236}">
                <a16:creationId xmlns:a16="http://schemas.microsoft.com/office/drawing/2014/main" id="{011FD6B5-9659-4BBD-86EF-E1D8E8896007}"/>
              </a:ext>
            </a:extLst>
          </p:cNvPr>
          <p:cNvSpPr/>
          <p:nvPr/>
        </p:nvSpPr>
        <p:spPr>
          <a:xfrm>
            <a:off x="4312080" y="3267238"/>
            <a:ext cx="1758641" cy="132315"/>
          </a:xfrm>
          <a:custGeom>
            <a:avLst/>
            <a:gdLst>
              <a:gd name="connsiteX0" fmla="*/ 190838 w 2113714"/>
              <a:gd name="connsiteY0" fmla="*/ 0 h 184666"/>
              <a:gd name="connsiteX1" fmla="*/ 1922876 w 2113714"/>
              <a:gd name="connsiteY1" fmla="*/ 0 h 184666"/>
              <a:gd name="connsiteX2" fmla="*/ 2100156 w 2113714"/>
              <a:gd name="connsiteY2" fmla="*/ 117509 h 184666"/>
              <a:gd name="connsiteX3" fmla="*/ 2113714 w 2113714"/>
              <a:gd name="connsiteY3" fmla="*/ 184666 h 184666"/>
              <a:gd name="connsiteX4" fmla="*/ 0 w 2113714"/>
              <a:gd name="connsiteY4" fmla="*/ 184666 h 184666"/>
              <a:gd name="connsiteX5" fmla="*/ 13559 w 2113714"/>
              <a:gd name="connsiteY5" fmla="*/ 117509 h 184666"/>
              <a:gd name="connsiteX6" fmla="*/ 190838 w 2113714"/>
              <a:gd name="connsiteY6" fmla="*/ 0 h 1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714" h="184666">
                <a:moveTo>
                  <a:pt x="190838" y="0"/>
                </a:moveTo>
                <a:lnTo>
                  <a:pt x="1922876" y="0"/>
                </a:lnTo>
                <a:cubicBezTo>
                  <a:pt x="2002571" y="0"/>
                  <a:pt x="2070948" y="48454"/>
                  <a:pt x="2100156" y="117509"/>
                </a:cubicBezTo>
                <a:lnTo>
                  <a:pt x="2113714" y="184666"/>
                </a:lnTo>
                <a:lnTo>
                  <a:pt x="0" y="184666"/>
                </a:lnTo>
                <a:lnTo>
                  <a:pt x="13559" y="117509"/>
                </a:lnTo>
                <a:cubicBezTo>
                  <a:pt x="42767" y="48454"/>
                  <a:pt x="111144" y="0"/>
                  <a:pt x="190838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50" name="组合 16">
            <a:extLst>
              <a:ext uri="{FF2B5EF4-FFF2-40B4-BE49-F238E27FC236}">
                <a16:creationId xmlns:a16="http://schemas.microsoft.com/office/drawing/2014/main" id="{C3BECBDC-0CE4-46ED-9792-FD1E4772263F}"/>
              </a:ext>
            </a:extLst>
          </p:cNvPr>
          <p:cNvGrpSpPr/>
          <p:nvPr/>
        </p:nvGrpSpPr>
        <p:grpSpPr>
          <a:xfrm>
            <a:off x="5644191" y="3700411"/>
            <a:ext cx="345309" cy="132315"/>
            <a:chOff x="5726939" y="1059792"/>
            <a:chExt cx="340303" cy="108000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51" name="组合 17">
              <a:extLst>
                <a:ext uri="{FF2B5EF4-FFF2-40B4-BE49-F238E27FC236}">
                  <a16:creationId xmlns:a16="http://schemas.microsoft.com/office/drawing/2014/main" id="{E91ED850-97C6-4504-9A18-D189BD76CD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6939" y="1088592"/>
              <a:ext cx="167118" cy="50400"/>
              <a:chOff x="8137529" y="1397739"/>
              <a:chExt cx="179059" cy="54000"/>
            </a:xfrm>
            <a:grpFill/>
          </p:grpSpPr>
          <p:sp>
            <p:nvSpPr>
              <p:cNvPr id="255" name="椭圆 21">
                <a:extLst>
                  <a:ext uri="{FF2B5EF4-FFF2-40B4-BE49-F238E27FC236}">
                    <a16:creationId xmlns:a16="http://schemas.microsoft.com/office/drawing/2014/main" id="{A3E6FC6D-C826-4C7B-9C18-09399C74523A}"/>
                  </a:ext>
                </a:extLst>
              </p:cNvPr>
              <p:cNvSpPr/>
              <p:nvPr/>
            </p:nvSpPr>
            <p:spPr>
              <a:xfrm>
                <a:off x="813752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56" name="椭圆 22">
                <a:extLst>
                  <a:ext uri="{FF2B5EF4-FFF2-40B4-BE49-F238E27FC236}">
                    <a16:creationId xmlns:a16="http://schemas.microsoft.com/office/drawing/2014/main" id="{47B04DFD-9240-44AD-924C-4CCD9A6136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0058" y="1397739"/>
                <a:ext cx="54000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57" name="椭圆 23">
                <a:extLst>
                  <a:ext uri="{FF2B5EF4-FFF2-40B4-BE49-F238E27FC236}">
                    <a16:creationId xmlns:a16="http://schemas.microsoft.com/office/drawing/2014/main" id="{385A70A9-55B3-415C-B9CB-ACEFBA5D054E}"/>
                  </a:ext>
                </a:extLst>
              </p:cNvPr>
              <p:cNvSpPr/>
              <p:nvPr/>
            </p:nvSpPr>
            <p:spPr>
              <a:xfrm>
                <a:off x="827086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  <p:grpSp>
          <p:nvGrpSpPr>
            <p:cNvPr id="252" name="组合 18">
              <a:extLst>
                <a:ext uri="{FF2B5EF4-FFF2-40B4-BE49-F238E27FC236}">
                  <a16:creationId xmlns:a16="http://schemas.microsoft.com/office/drawing/2014/main" id="{538AFE49-2E1D-44BF-A31C-35D3C2F3231E}"/>
                </a:ext>
              </a:extLst>
            </p:cNvPr>
            <p:cNvGrpSpPr/>
            <p:nvPr/>
          </p:nvGrpSpPr>
          <p:grpSpPr>
            <a:xfrm>
              <a:off x="5959242" y="1059792"/>
              <a:ext cx="108000" cy="108000"/>
              <a:chOff x="5961590" y="1027456"/>
              <a:chExt cx="108000" cy="108000"/>
            </a:xfrm>
            <a:grpFill/>
          </p:grpSpPr>
          <p:sp>
            <p:nvSpPr>
              <p:cNvPr id="253" name="椭圆 19">
                <a:extLst>
                  <a:ext uri="{FF2B5EF4-FFF2-40B4-BE49-F238E27FC236}">
                    <a16:creationId xmlns:a16="http://schemas.microsoft.com/office/drawing/2014/main" id="{83D113E3-09A1-44CB-BA98-671F3BE019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3736" y="1059602"/>
                <a:ext cx="43709" cy="437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54" name="椭圆 20">
                <a:extLst>
                  <a:ext uri="{FF2B5EF4-FFF2-40B4-BE49-F238E27FC236}">
                    <a16:creationId xmlns:a16="http://schemas.microsoft.com/office/drawing/2014/main" id="{F71EB09F-8AF2-4994-9C27-27175384B813}"/>
                  </a:ext>
                </a:extLst>
              </p:cNvPr>
              <p:cNvSpPr/>
              <p:nvPr/>
            </p:nvSpPr>
            <p:spPr>
              <a:xfrm>
                <a:off x="5961590" y="1027456"/>
                <a:ext cx="108000" cy="108000"/>
              </a:xfrm>
              <a:prstGeom prst="ellipse">
                <a:avLst/>
              </a:prstGeom>
              <a:noFill/>
              <a:ln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</p:grpSp>
      <p:sp>
        <p:nvSpPr>
          <p:cNvPr id="258" name="文本框 24">
            <a:extLst>
              <a:ext uri="{FF2B5EF4-FFF2-40B4-BE49-F238E27FC236}">
                <a16:creationId xmlns:a16="http://schemas.microsoft.com/office/drawing/2014/main" id="{C42E34F0-CE68-47AD-A08E-D44A07EC7B3D}"/>
              </a:ext>
            </a:extLst>
          </p:cNvPr>
          <p:cNvSpPr txBox="1"/>
          <p:nvPr/>
        </p:nvSpPr>
        <p:spPr>
          <a:xfrm>
            <a:off x="4317540" y="3626035"/>
            <a:ext cx="102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요구사항</a:t>
            </a:r>
            <a:endParaRPr lang="zh-CN" altLang="en-US" sz="16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5 Medium" pitchFamily="2" charset="-127"/>
              <a:ea typeface="프리젠테이션 5 Medium" pitchFamily="2" charset="-127"/>
              <a:cs typeface="Arial" panose="020B0604020202020204" pitchFamily="34" charset="0"/>
            </a:endParaRPr>
          </a:p>
        </p:txBody>
      </p:sp>
      <p:grpSp>
        <p:nvGrpSpPr>
          <p:cNvPr id="259" name="组合 25">
            <a:extLst>
              <a:ext uri="{FF2B5EF4-FFF2-40B4-BE49-F238E27FC236}">
                <a16:creationId xmlns:a16="http://schemas.microsoft.com/office/drawing/2014/main" id="{3A39E612-B9F4-4DF0-8051-04CF87415BAA}"/>
              </a:ext>
            </a:extLst>
          </p:cNvPr>
          <p:cNvGrpSpPr/>
          <p:nvPr/>
        </p:nvGrpSpPr>
        <p:grpSpPr>
          <a:xfrm>
            <a:off x="4411004" y="4096913"/>
            <a:ext cx="81042" cy="59531"/>
            <a:chOff x="7028138" y="1421606"/>
            <a:chExt cx="171158" cy="59531"/>
          </a:xfrm>
        </p:grpSpPr>
        <p:cxnSp>
          <p:nvCxnSpPr>
            <p:cNvPr id="260" name="直接连接符 26">
              <a:extLst>
                <a:ext uri="{FF2B5EF4-FFF2-40B4-BE49-F238E27FC236}">
                  <a16:creationId xmlns:a16="http://schemas.microsoft.com/office/drawing/2014/main" id="{3B6BFE67-02E0-43A0-BDAF-70090C017C3C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1" name="直接连接符 27">
              <a:extLst>
                <a:ext uri="{FF2B5EF4-FFF2-40B4-BE49-F238E27FC236}">
                  <a16:creationId xmlns:a16="http://schemas.microsoft.com/office/drawing/2014/main" id="{197C9E89-E316-4051-8244-D4D577A7A99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直接连接符 28">
              <a:extLst>
                <a:ext uri="{FF2B5EF4-FFF2-40B4-BE49-F238E27FC236}">
                  <a16:creationId xmlns:a16="http://schemas.microsoft.com/office/drawing/2014/main" id="{D05B39D7-7DFB-4CFD-8A9A-1730808C1E9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63" name="组合 29">
            <a:extLst>
              <a:ext uri="{FF2B5EF4-FFF2-40B4-BE49-F238E27FC236}">
                <a16:creationId xmlns:a16="http://schemas.microsoft.com/office/drawing/2014/main" id="{B86BBC13-DDD5-487F-8E2C-7F272D3BF0BC}"/>
              </a:ext>
            </a:extLst>
          </p:cNvPr>
          <p:cNvGrpSpPr/>
          <p:nvPr/>
        </p:nvGrpSpPr>
        <p:grpSpPr>
          <a:xfrm>
            <a:off x="5830025" y="4083890"/>
            <a:ext cx="81042" cy="59531"/>
            <a:chOff x="7028138" y="1421606"/>
            <a:chExt cx="171158" cy="59531"/>
          </a:xfrm>
        </p:grpSpPr>
        <p:cxnSp>
          <p:nvCxnSpPr>
            <p:cNvPr id="264" name="直接连接符 30">
              <a:extLst>
                <a:ext uri="{FF2B5EF4-FFF2-40B4-BE49-F238E27FC236}">
                  <a16:creationId xmlns:a16="http://schemas.microsoft.com/office/drawing/2014/main" id="{300B1C8F-89B0-42CC-9C36-CD3712FB11B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5" name="直接连接符 31">
              <a:extLst>
                <a:ext uri="{FF2B5EF4-FFF2-40B4-BE49-F238E27FC236}">
                  <a16:creationId xmlns:a16="http://schemas.microsoft.com/office/drawing/2014/main" id="{4649F326-9AF7-4B68-9255-DE3806F6AD69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6" name="直接连接符 32">
              <a:extLst>
                <a:ext uri="{FF2B5EF4-FFF2-40B4-BE49-F238E27FC236}">
                  <a16:creationId xmlns:a16="http://schemas.microsoft.com/office/drawing/2014/main" id="{A56F269C-A60B-4EDE-AB10-0FAF678BD21F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67" name="文本框 33">
            <a:extLst>
              <a:ext uri="{FF2B5EF4-FFF2-40B4-BE49-F238E27FC236}">
                <a16:creationId xmlns:a16="http://schemas.microsoft.com/office/drawing/2014/main" id="{02BD1E48-6E86-4800-B8D6-15D6DF2841DE}"/>
              </a:ext>
            </a:extLst>
          </p:cNvPr>
          <p:cNvSpPr txBox="1"/>
          <p:nvPr/>
        </p:nvSpPr>
        <p:spPr>
          <a:xfrm>
            <a:off x="4303995" y="3977669"/>
            <a:ext cx="151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altLang="zh-CN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ex ) </a:t>
            </a:r>
            <a:r>
              <a:rPr lang="ko-KR" altLang="en-US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요구관리 엑셀</a:t>
            </a:r>
            <a:endParaRPr lang="zh-CN" altLang="en-US" sz="12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</p:txBody>
      </p:sp>
      <p:grpSp>
        <p:nvGrpSpPr>
          <p:cNvPr id="268" name="组合 34">
            <a:extLst>
              <a:ext uri="{FF2B5EF4-FFF2-40B4-BE49-F238E27FC236}">
                <a16:creationId xmlns:a16="http://schemas.microsoft.com/office/drawing/2014/main" id="{DD463794-E6D7-4E9F-8BF9-95854A6BA311}"/>
              </a:ext>
            </a:extLst>
          </p:cNvPr>
          <p:cNvGrpSpPr/>
          <p:nvPr/>
        </p:nvGrpSpPr>
        <p:grpSpPr>
          <a:xfrm>
            <a:off x="4600586" y="5252230"/>
            <a:ext cx="1335443" cy="152819"/>
            <a:chOff x="1757687" y="6226552"/>
            <a:chExt cx="1612382" cy="152819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69" name="Group 14">
              <a:extLst>
                <a:ext uri="{FF2B5EF4-FFF2-40B4-BE49-F238E27FC236}">
                  <a16:creationId xmlns:a16="http://schemas.microsoft.com/office/drawing/2014/main" id="{E350E2B0-355C-4D97-A8F3-F4CA420819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7687" y="6226552"/>
              <a:ext cx="153730" cy="152819"/>
              <a:chOff x="-4" y="-6"/>
              <a:chExt cx="1676" cy="1666"/>
            </a:xfrm>
            <a:grpFill/>
          </p:grpSpPr>
          <p:sp>
            <p:nvSpPr>
              <p:cNvPr id="272" name="Freeform 15">
                <a:extLst>
                  <a:ext uri="{FF2B5EF4-FFF2-40B4-BE49-F238E27FC236}">
                    <a16:creationId xmlns:a16="http://schemas.microsoft.com/office/drawing/2014/main" id="{365F1C70-16A0-40C5-BC98-D38009521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-6"/>
                <a:ext cx="1676" cy="750"/>
              </a:xfrm>
              <a:custGeom>
                <a:avLst/>
                <a:gdLst>
                  <a:gd name="T0" fmla="*/ 361 w 704"/>
                  <a:gd name="T1" fmla="*/ 42 h 315"/>
                  <a:gd name="T2" fmla="*/ 343 w 704"/>
                  <a:gd name="T3" fmla="*/ 42 h 315"/>
                  <a:gd name="T4" fmla="*/ 667 w 704"/>
                  <a:gd name="T5" fmla="*/ 302 h 315"/>
                  <a:gd name="T6" fmla="*/ 697 w 704"/>
                  <a:gd name="T7" fmla="*/ 299 h 315"/>
                  <a:gd name="T8" fmla="*/ 694 w 704"/>
                  <a:gd name="T9" fmla="*/ 269 h 315"/>
                  <a:gd name="T10" fmla="*/ 370 w 704"/>
                  <a:gd name="T11" fmla="*/ 8 h 315"/>
                  <a:gd name="T12" fmla="*/ 334 w 704"/>
                  <a:gd name="T13" fmla="*/ 9 h 315"/>
                  <a:gd name="T14" fmla="*/ 10 w 704"/>
                  <a:gd name="T15" fmla="*/ 274 h 315"/>
                  <a:gd name="T16" fmla="*/ 7 w 704"/>
                  <a:gd name="T17" fmla="*/ 304 h 315"/>
                  <a:gd name="T18" fmla="*/ 37 w 704"/>
                  <a:gd name="T19" fmla="*/ 307 h 315"/>
                  <a:gd name="T20" fmla="*/ 37 w 704"/>
                  <a:gd name="T21" fmla="*/ 307 h 315"/>
                  <a:gd name="T22" fmla="*/ 361 w 704"/>
                  <a:gd name="T23" fmla="*/ 4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315">
                    <a:moveTo>
                      <a:pt x="361" y="42"/>
                    </a:moveTo>
                    <a:cubicBezTo>
                      <a:pt x="356" y="46"/>
                      <a:pt x="348" y="46"/>
                      <a:pt x="343" y="42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10"/>
                      <a:pt x="690" y="308"/>
                      <a:pt x="697" y="299"/>
                    </a:cubicBezTo>
                    <a:cubicBezTo>
                      <a:pt x="704" y="290"/>
                      <a:pt x="703" y="276"/>
                      <a:pt x="694" y="269"/>
                    </a:cubicBez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9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2"/>
                      <a:pt x="0" y="295"/>
                      <a:pt x="7" y="304"/>
                    </a:cubicBezTo>
                    <a:cubicBezTo>
                      <a:pt x="15" y="314"/>
                      <a:pt x="28" y="315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lnTo>
                      <a:pt x="361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Freeform 16">
                <a:extLst>
                  <a:ext uri="{FF2B5EF4-FFF2-40B4-BE49-F238E27FC236}">
                    <a16:creationId xmlns:a16="http://schemas.microsoft.com/office/drawing/2014/main" id="{9536D192-DA79-44DD-A1A6-DD6A3D9D0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277"/>
                <a:ext cx="1676" cy="1383"/>
              </a:xfrm>
              <a:custGeom>
                <a:avLst/>
                <a:gdLst>
                  <a:gd name="T0" fmla="*/ 694 w 704"/>
                  <a:gd name="T1" fmla="*/ 268 h 581"/>
                  <a:gd name="T2" fmla="*/ 370 w 704"/>
                  <a:gd name="T3" fmla="*/ 8 h 581"/>
                  <a:gd name="T4" fmla="*/ 334 w 704"/>
                  <a:gd name="T5" fmla="*/ 8 h 581"/>
                  <a:gd name="T6" fmla="*/ 10 w 704"/>
                  <a:gd name="T7" fmla="*/ 274 h 581"/>
                  <a:gd name="T8" fmla="*/ 7 w 704"/>
                  <a:gd name="T9" fmla="*/ 304 h 581"/>
                  <a:gd name="T10" fmla="*/ 7 w 704"/>
                  <a:gd name="T11" fmla="*/ 304 h 581"/>
                  <a:gd name="T12" fmla="*/ 37 w 704"/>
                  <a:gd name="T13" fmla="*/ 307 h 581"/>
                  <a:gd name="T14" fmla="*/ 37 w 704"/>
                  <a:gd name="T15" fmla="*/ 307 h 581"/>
                  <a:gd name="T16" fmla="*/ 83 w 704"/>
                  <a:gd name="T17" fmla="*/ 269 h 581"/>
                  <a:gd name="T18" fmla="*/ 83 w 704"/>
                  <a:gd name="T19" fmla="*/ 516 h 581"/>
                  <a:gd name="T20" fmla="*/ 148 w 704"/>
                  <a:gd name="T21" fmla="*/ 581 h 581"/>
                  <a:gd name="T22" fmla="*/ 304 w 704"/>
                  <a:gd name="T23" fmla="*/ 581 h 581"/>
                  <a:gd name="T24" fmla="*/ 304 w 704"/>
                  <a:gd name="T25" fmla="*/ 412 h 581"/>
                  <a:gd name="T26" fmla="*/ 314 w 704"/>
                  <a:gd name="T27" fmla="*/ 401 h 581"/>
                  <a:gd name="T28" fmla="*/ 390 w 704"/>
                  <a:gd name="T29" fmla="*/ 401 h 581"/>
                  <a:gd name="T30" fmla="*/ 400 w 704"/>
                  <a:gd name="T31" fmla="*/ 412 h 581"/>
                  <a:gd name="T32" fmla="*/ 400 w 704"/>
                  <a:gd name="T33" fmla="*/ 581 h 581"/>
                  <a:gd name="T34" fmla="*/ 556 w 704"/>
                  <a:gd name="T35" fmla="*/ 581 h 581"/>
                  <a:gd name="T36" fmla="*/ 621 w 704"/>
                  <a:gd name="T37" fmla="*/ 516 h 581"/>
                  <a:gd name="T38" fmla="*/ 621 w 704"/>
                  <a:gd name="T39" fmla="*/ 265 h 581"/>
                  <a:gd name="T40" fmla="*/ 667 w 704"/>
                  <a:gd name="T41" fmla="*/ 302 h 581"/>
                  <a:gd name="T42" fmla="*/ 697 w 704"/>
                  <a:gd name="T43" fmla="*/ 298 h 581"/>
                  <a:gd name="T44" fmla="*/ 697 w 704"/>
                  <a:gd name="T45" fmla="*/ 298 h 581"/>
                  <a:gd name="T46" fmla="*/ 694 w 704"/>
                  <a:gd name="T47" fmla="*/ 2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4" h="581">
                    <a:moveTo>
                      <a:pt x="694" y="268"/>
                    </a:move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8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1"/>
                      <a:pt x="0" y="295"/>
                      <a:pt x="7" y="304"/>
                    </a:cubicBezTo>
                    <a:cubicBezTo>
                      <a:pt x="7" y="304"/>
                      <a:pt x="7" y="304"/>
                      <a:pt x="7" y="304"/>
                    </a:cubicBezTo>
                    <a:cubicBezTo>
                      <a:pt x="15" y="313"/>
                      <a:pt x="28" y="314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516"/>
                      <a:pt x="83" y="516"/>
                      <a:pt x="83" y="516"/>
                    </a:cubicBezTo>
                    <a:cubicBezTo>
                      <a:pt x="83" y="552"/>
                      <a:pt x="112" y="581"/>
                      <a:pt x="148" y="581"/>
                    </a:cubicBezTo>
                    <a:cubicBezTo>
                      <a:pt x="304" y="581"/>
                      <a:pt x="304" y="581"/>
                      <a:pt x="304" y="581"/>
                    </a:cubicBezTo>
                    <a:cubicBezTo>
                      <a:pt x="304" y="412"/>
                      <a:pt x="304" y="412"/>
                      <a:pt x="304" y="412"/>
                    </a:cubicBezTo>
                    <a:cubicBezTo>
                      <a:pt x="304" y="406"/>
                      <a:pt x="308" y="401"/>
                      <a:pt x="314" y="401"/>
                    </a:cubicBezTo>
                    <a:cubicBezTo>
                      <a:pt x="390" y="401"/>
                      <a:pt x="390" y="401"/>
                      <a:pt x="390" y="401"/>
                    </a:cubicBezTo>
                    <a:cubicBezTo>
                      <a:pt x="396" y="401"/>
                      <a:pt x="400" y="406"/>
                      <a:pt x="400" y="412"/>
                    </a:cubicBezTo>
                    <a:cubicBezTo>
                      <a:pt x="400" y="581"/>
                      <a:pt x="400" y="581"/>
                      <a:pt x="400" y="581"/>
                    </a:cubicBezTo>
                    <a:cubicBezTo>
                      <a:pt x="556" y="581"/>
                      <a:pt x="556" y="581"/>
                      <a:pt x="556" y="581"/>
                    </a:cubicBezTo>
                    <a:cubicBezTo>
                      <a:pt x="592" y="581"/>
                      <a:pt x="621" y="552"/>
                      <a:pt x="621" y="516"/>
                    </a:cubicBezTo>
                    <a:cubicBezTo>
                      <a:pt x="621" y="265"/>
                      <a:pt x="621" y="265"/>
                      <a:pt x="621" y="265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09"/>
                      <a:pt x="690" y="308"/>
                      <a:pt x="697" y="298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704" y="289"/>
                      <a:pt x="703" y="275"/>
                      <a:pt x="694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70" name="Freeform 25">
              <a:extLst>
                <a:ext uri="{FF2B5EF4-FFF2-40B4-BE49-F238E27FC236}">
                  <a16:creationId xmlns:a16="http://schemas.microsoft.com/office/drawing/2014/main" id="{FC92965D-2500-40D5-9695-EFACDEEF69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502" y="6226858"/>
              <a:ext cx="152278" cy="152204"/>
            </a:xfrm>
            <a:custGeom>
              <a:avLst/>
              <a:gdLst>
                <a:gd name="T0" fmla="*/ 438 w 800"/>
                <a:gd name="T1" fmla="*/ 64 h 800"/>
                <a:gd name="T2" fmla="*/ 438 w 800"/>
                <a:gd name="T3" fmla="*/ 298 h 800"/>
                <a:gd name="T4" fmla="*/ 502 w 800"/>
                <a:gd name="T5" fmla="*/ 362 h 800"/>
                <a:gd name="T6" fmla="*/ 736 w 800"/>
                <a:gd name="T7" fmla="*/ 362 h 800"/>
                <a:gd name="T8" fmla="*/ 800 w 800"/>
                <a:gd name="T9" fmla="*/ 298 h 800"/>
                <a:gd name="T10" fmla="*/ 736 w 800"/>
                <a:gd name="T11" fmla="*/ 0 h 800"/>
                <a:gd name="T12" fmla="*/ 502 w 800"/>
                <a:gd name="T13" fmla="*/ 0 h 800"/>
                <a:gd name="T14" fmla="*/ 64 w 800"/>
                <a:gd name="T15" fmla="*/ 437 h 800"/>
                <a:gd name="T16" fmla="*/ 0 w 800"/>
                <a:gd name="T17" fmla="*/ 502 h 800"/>
                <a:gd name="T18" fmla="*/ 64 w 800"/>
                <a:gd name="T19" fmla="*/ 800 h 800"/>
                <a:gd name="T20" fmla="*/ 298 w 800"/>
                <a:gd name="T21" fmla="*/ 800 h 800"/>
                <a:gd name="T22" fmla="*/ 362 w 800"/>
                <a:gd name="T23" fmla="*/ 736 h 800"/>
                <a:gd name="T24" fmla="*/ 362 w 800"/>
                <a:gd name="T25" fmla="*/ 502 h 800"/>
                <a:gd name="T26" fmla="*/ 298 w 800"/>
                <a:gd name="T27" fmla="*/ 438 h 800"/>
                <a:gd name="T28" fmla="*/ 64 w 800"/>
                <a:gd name="T29" fmla="*/ 437 h 800"/>
                <a:gd name="T30" fmla="*/ 502 w 800"/>
                <a:gd name="T31" fmla="*/ 437 h 800"/>
                <a:gd name="T32" fmla="*/ 438 w 800"/>
                <a:gd name="T33" fmla="*/ 502 h 800"/>
                <a:gd name="T34" fmla="*/ 502 w 800"/>
                <a:gd name="T35" fmla="*/ 800 h 800"/>
                <a:gd name="T36" fmla="*/ 736 w 800"/>
                <a:gd name="T37" fmla="*/ 800 h 800"/>
                <a:gd name="T38" fmla="*/ 800 w 800"/>
                <a:gd name="T39" fmla="*/ 736 h 800"/>
                <a:gd name="T40" fmla="*/ 800 w 800"/>
                <a:gd name="T41" fmla="*/ 502 h 800"/>
                <a:gd name="T42" fmla="*/ 736 w 800"/>
                <a:gd name="T43" fmla="*/ 438 h 800"/>
                <a:gd name="T44" fmla="*/ 502 w 800"/>
                <a:gd name="T45" fmla="*/ 437 h 800"/>
                <a:gd name="T46" fmla="*/ 298 w 800"/>
                <a:gd name="T47" fmla="*/ 437 h 800"/>
                <a:gd name="T48" fmla="*/ 64 w 800"/>
                <a:gd name="T49" fmla="*/ 0 h 800"/>
                <a:gd name="T50" fmla="*/ 0 w 800"/>
                <a:gd name="T51" fmla="*/ 64 h 800"/>
                <a:gd name="T52" fmla="*/ 64 w 800"/>
                <a:gd name="T53" fmla="*/ 362 h 800"/>
                <a:gd name="T54" fmla="*/ 298 w 800"/>
                <a:gd name="T55" fmla="*/ 362 h 800"/>
                <a:gd name="T56" fmla="*/ 362 w 800"/>
                <a:gd name="T57" fmla="*/ 298 h 800"/>
                <a:gd name="T58" fmla="*/ 362 w 800"/>
                <a:gd name="T59" fmla="*/ 64 h 800"/>
                <a:gd name="T60" fmla="*/ 298 w 800"/>
                <a:gd name="T61" fmla="*/ 0 h 800"/>
                <a:gd name="T62" fmla="*/ 64 w 800"/>
                <a:gd name="T63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800">
                  <a:moveTo>
                    <a:pt x="502" y="0"/>
                  </a:moveTo>
                  <a:cubicBezTo>
                    <a:pt x="466" y="0"/>
                    <a:pt x="438" y="29"/>
                    <a:pt x="438" y="64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38" y="298"/>
                    <a:pt x="438" y="298"/>
                    <a:pt x="438" y="298"/>
                  </a:cubicBezTo>
                  <a:cubicBezTo>
                    <a:pt x="437" y="334"/>
                    <a:pt x="466" y="362"/>
                    <a:pt x="502" y="362"/>
                  </a:cubicBezTo>
                  <a:cubicBezTo>
                    <a:pt x="502" y="362"/>
                    <a:pt x="502" y="362"/>
                    <a:pt x="502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71" y="362"/>
                    <a:pt x="800" y="334"/>
                    <a:pt x="800" y="298"/>
                  </a:cubicBezTo>
                  <a:cubicBezTo>
                    <a:pt x="800" y="298"/>
                    <a:pt x="800" y="298"/>
                    <a:pt x="800" y="298"/>
                  </a:cubicBezTo>
                  <a:cubicBezTo>
                    <a:pt x="800" y="64"/>
                    <a:pt x="800" y="64"/>
                    <a:pt x="800" y="64"/>
                  </a:cubicBezTo>
                  <a:cubicBezTo>
                    <a:pt x="800" y="29"/>
                    <a:pt x="771" y="0"/>
                    <a:pt x="736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moveTo>
                    <a:pt x="64" y="437"/>
                  </a:moveTo>
                  <a:cubicBezTo>
                    <a:pt x="29" y="437"/>
                    <a:pt x="0" y="466"/>
                    <a:pt x="0" y="502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71"/>
                    <a:pt x="29" y="800"/>
                    <a:pt x="64" y="800"/>
                  </a:cubicBezTo>
                  <a:cubicBezTo>
                    <a:pt x="64" y="800"/>
                    <a:pt x="64" y="800"/>
                    <a:pt x="64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334" y="800"/>
                    <a:pt x="362" y="771"/>
                    <a:pt x="362" y="736"/>
                  </a:cubicBezTo>
                  <a:cubicBezTo>
                    <a:pt x="362" y="736"/>
                    <a:pt x="362" y="736"/>
                    <a:pt x="362" y="736"/>
                  </a:cubicBezTo>
                  <a:cubicBezTo>
                    <a:pt x="362" y="502"/>
                    <a:pt x="362" y="502"/>
                    <a:pt x="362" y="502"/>
                  </a:cubicBezTo>
                  <a:cubicBezTo>
                    <a:pt x="363" y="466"/>
                    <a:pt x="334" y="438"/>
                    <a:pt x="298" y="438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7"/>
                    <a:pt x="298" y="437"/>
                    <a:pt x="298" y="437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7"/>
                    <a:pt x="64" y="437"/>
                    <a:pt x="64" y="437"/>
                  </a:cubicBezTo>
                  <a:moveTo>
                    <a:pt x="502" y="437"/>
                  </a:moveTo>
                  <a:cubicBezTo>
                    <a:pt x="466" y="437"/>
                    <a:pt x="438" y="466"/>
                    <a:pt x="438" y="502"/>
                  </a:cubicBezTo>
                  <a:cubicBezTo>
                    <a:pt x="438" y="502"/>
                    <a:pt x="438" y="502"/>
                    <a:pt x="438" y="502"/>
                  </a:cubicBezTo>
                  <a:cubicBezTo>
                    <a:pt x="438" y="736"/>
                    <a:pt x="438" y="736"/>
                    <a:pt x="438" y="736"/>
                  </a:cubicBezTo>
                  <a:cubicBezTo>
                    <a:pt x="437" y="771"/>
                    <a:pt x="466" y="800"/>
                    <a:pt x="502" y="800"/>
                  </a:cubicBezTo>
                  <a:cubicBezTo>
                    <a:pt x="502" y="800"/>
                    <a:pt x="502" y="800"/>
                    <a:pt x="502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71" y="800"/>
                    <a:pt x="800" y="771"/>
                    <a:pt x="800" y="736"/>
                  </a:cubicBezTo>
                  <a:cubicBezTo>
                    <a:pt x="800" y="736"/>
                    <a:pt x="800" y="736"/>
                    <a:pt x="800" y="736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466"/>
                    <a:pt x="771" y="438"/>
                    <a:pt x="736" y="438"/>
                  </a:cubicBezTo>
                  <a:cubicBezTo>
                    <a:pt x="736" y="438"/>
                    <a:pt x="736" y="438"/>
                    <a:pt x="736" y="438"/>
                  </a:cubicBezTo>
                  <a:cubicBezTo>
                    <a:pt x="736" y="437"/>
                    <a:pt x="736" y="437"/>
                    <a:pt x="736" y="437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502" y="437"/>
                    <a:pt x="502" y="437"/>
                    <a:pt x="502" y="437"/>
                  </a:cubicBezTo>
                  <a:moveTo>
                    <a:pt x="298" y="437"/>
                  </a:moveTo>
                  <a:cubicBezTo>
                    <a:pt x="298" y="437"/>
                    <a:pt x="298" y="437"/>
                    <a:pt x="298" y="437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34"/>
                    <a:pt x="29" y="362"/>
                    <a:pt x="64" y="362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334" y="362"/>
                    <a:pt x="362" y="334"/>
                    <a:pt x="362" y="298"/>
                  </a:cubicBezTo>
                  <a:cubicBezTo>
                    <a:pt x="362" y="298"/>
                    <a:pt x="362" y="298"/>
                    <a:pt x="362" y="298"/>
                  </a:cubicBezTo>
                  <a:cubicBezTo>
                    <a:pt x="362" y="64"/>
                    <a:pt x="362" y="64"/>
                    <a:pt x="362" y="64"/>
                  </a:cubicBezTo>
                  <a:cubicBezTo>
                    <a:pt x="363" y="29"/>
                    <a:pt x="334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1" name="Freeform 29">
              <a:extLst>
                <a:ext uri="{FF2B5EF4-FFF2-40B4-BE49-F238E27FC236}">
                  <a16:creationId xmlns:a16="http://schemas.microsoft.com/office/drawing/2014/main" id="{CC88E840-6BA3-4FD0-959B-E3BC3E601B2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44911" y="6226818"/>
              <a:ext cx="125158" cy="152284"/>
            </a:xfrm>
            <a:custGeom>
              <a:avLst/>
              <a:gdLst>
                <a:gd name="T0" fmla="*/ 482 w 552"/>
                <a:gd name="T1" fmla="*/ 672 h 672"/>
                <a:gd name="T2" fmla="*/ 486 w 552"/>
                <a:gd name="T3" fmla="*/ 668 h 672"/>
                <a:gd name="T4" fmla="*/ 69 w 552"/>
                <a:gd name="T5" fmla="*/ 672 h 672"/>
                <a:gd name="T6" fmla="*/ 73 w 552"/>
                <a:gd name="T7" fmla="*/ 668 h 672"/>
                <a:gd name="T8" fmla="*/ 0 w 552"/>
                <a:gd name="T9" fmla="*/ 603 h 672"/>
                <a:gd name="T10" fmla="*/ 224 w 552"/>
                <a:gd name="T11" fmla="*/ 379 h 672"/>
                <a:gd name="T12" fmla="*/ 327 w 552"/>
                <a:gd name="T13" fmla="*/ 379 h 672"/>
                <a:gd name="T14" fmla="*/ 551 w 552"/>
                <a:gd name="T15" fmla="*/ 603 h 672"/>
                <a:gd name="T16" fmla="*/ 486 w 552"/>
                <a:gd name="T17" fmla="*/ 668 h 672"/>
                <a:gd name="T18" fmla="*/ 482 w 552"/>
                <a:gd name="T19" fmla="*/ 672 h 672"/>
                <a:gd name="T20" fmla="*/ 280 w 552"/>
                <a:gd name="T21" fmla="*/ 345 h 672"/>
                <a:gd name="T22" fmla="*/ 108 w 552"/>
                <a:gd name="T23" fmla="*/ 173 h 672"/>
                <a:gd name="T24" fmla="*/ 280 w 552"/>
                <a:gd name="T25" fmla="*/ 0 h 672"/>
                <a:gd name="T26" fmla="*/ 452 w 552"/>
                <a:gd name="T27" fmla="*/ 173 h 672"/>
                <a:gd name="T28" fmla="*/ 277 w 552"/>
                <a:gd name="T29" fmla="*/ 345 h 672"/>
                <a:gd name="T30" fmla="*/ 280 w 552"/>
                <a:gd name="T31" fmla="*/ 34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2" h="672">
                  <a:moveTo>
                    <a:pt x="482" y="672"/>
                  </a:moveTo>
                  <a:cubicBezTo>
                    <a:pt x="486" y="668"/>
                    <a:pt x="486" y="668"/>
                    <a:pt x="486" y="668"/>
                  </a:cubicBezTo>
                  <a:cubicBezTo>
                    <a:pt x="69" y="672"/>
                    <a:pt x="69" y="672"/>
                    <a:pt x="69" y="672"/>
                  </a:cubicBezTo>
                  <a:cubicBezTo>
                    <a:pt x="73" y="668"/>
                    <a:pt x="73" y="668"/>
                    <a:pt x="73" y="668"/>
                  </a:cubicBezTo>
                  <a:cubicBezTo>
                    <a:pt x="35" y="668"/>
                    <a:pt x="0" y="641"/>
                    <a:pt x="0" y="603"/>
                  </a:cubicBezTo>
                  <a:cubicBezTo>
                    <a:pt x="0" y="479"/>
                    <a:pt x="100" y="379"/>
                    <a:pt x="224" y="379"/>
                  </a:cubicBezTo>
                  <a:cubicBezTo>
                    <a:pt x="327" y="379"/>
                    <a:pt x="327" y="379"/>
                    <a:pt x="327" y="379"/>
                  </a:cubicBezTo>
                  <a:cubicBezTo>
                    <a:pt x="451" y="379"/>
                    <a:pt x="551" y="479"/>
                    <a:pt x="551" y="603"/>
                  </a:cubicBezTo>
                  <a:cubicBezTo>
                    <a:pt x="552" y="641"/>
                    <a:pt x="525" y="668"/>
                    <a:pt x="486" y="668"/>
                  </a:cubicBezTo>
                  <a:cubicBezTo>
                    <a:pt x="482" y="672"/>
                    <a:pt x="482" y="672"/>
                    <a:pt x="482" y="672"/>
                  </a:cubicBezTo>
                  <a:close/>
                  <a:moveTo>
                    <a:pt x="280" y="345"/>
                  </a:moveTo>
                  <a:cubicBezTo>
                    <a:pt x="185" y="345"/>
                    <a:pt x="108" y="268"/>
                    <a:pt x="108" y="173"/>
                  </a:cubicBezTo>
                  <a:cubicBezTo>
                    <a:pt x="108" y="78"/>
                    <a:pt x="185" y="0"/>
                    <a:pt x="280" y="0"/>
                  </a:cubicBezTo>
                  <a:cubicBezTo>
                    <a:pt x="375" y="0"/>
                    <a:pt x="452" y="78"/>
                    <a:pt x="452" y="173"/>
                  </a:cubicBezTo>
                  <a:cubicBezTo>
                    <a:pt x="452" y="268"/>
                    <a:pt x="372" y="345"/>
                    <a:pt x="277" y="345"/>
                  </a:cubicBezTo>
                  <a:cubicBezTo>
                    <a:pt x="280" y="345"/>
                    <a:pt x="280" y="345"/>
                    <a:pt x="280" y="3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274" name="组合 43">
            <a:extLst>
              <a:ext uri="{FF2B5EF4-FFF2-40B4-BE49-F238E27FC236}">
                <a16:creationId xmlns:a16="http://schemas.microsoft.com/office/drawing/2014/main" id="{5FFA9303-50AC-483E-8CCF-78615B9C4959}"/>
              </a:ext>
            </a:extLst>
          </p:cNvPr>
          <p:cNvGrpSpPr/>
          <p:nvPr/>
        </p:nvGrpSpPr>
        <p:grpSpPr>
          <a:xfrm>
            <a:off x="4348963" y="4358193"/>
            <a:ext cx="1689760" cy="900722"/>
            <a:chOff x="4982344" y="2844974"/>
            <a:chExt cx="2208145" cy="900722"/>
          </a:xfrm>
        </p:grpSpPr>
        <p:sp>
          <p:nvSpPr>
            <p:cNvPr id="275" name="文本框 44">
              <a:extLst>
                <a:ext uri="{FF2B5EF4-FFF2-40B4-BE49-F238E27FC236}">
                  <a16:creationId xmlns:a16="http://schemas.microsoft.com/office/drawing/2014/main" id="{9FCA3117-22CF-442C-B7DC-45C1071E6F18}"/>
                </a:ext>
              </a:extLst>
            </p:cNvPr>
            <p:cNvSpPr txBox="1"/>
            <p:nvPr/>
          </p:nvSpPr>
          <p:spPr>
            <a:xfrm>
              <a:off x="4982345" y="2844974"/>
              <a:ext cx="220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A0A0AA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요구사항</a:t>
              </a:r>
              <a:endParaRPr lang="zh-CN" altLang="en-US" sz="1200" dirty="0">
                <a:solidFill>
                  <a:srgbClr val="A0A0AA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76" name="文本框 45">
              <a:extLst>
                <a:ext uri="{FF2B5EF4-FFF2-40B4-BE49-F238E27FC236}">
                  <a16:creationId xmlns:a16="http://schemas.microsoft.com/office/drawing/2014/main" id="{9DA63339-439A-481E-95FB-05F7CF7A987E}"/>
                </a:ext>
              </a:extLst>
            </p:cNvPr>
            <p:cNvSpPr txBox="1"/>
            <p:nvPr/>
          </p:nvSpPr>
          <p:spPr>
            <a:xfrm>
              <a:off x="4982344" y="3099365"/>
              <a:ext cx="20437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요구사항 </a:t>
              </a:r>
              <a:r>
                <a:rPr lang="en-US" altLang="ko-KR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– Web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 엑셀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요구사항 </a:t>
              </a:r>
              <a:r>
                <a:rPr lang="en-US" altLang="ko-KR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dirty="0" err="1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간트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 차트</a:t>
              </a:r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요구사항 </a:t>
              </a:r>
              <a:r>
                <a:rPr lang="en-US" altLang="ko-KR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– </a:t>
              </a:r>
              <a:r>
                <a:rPr lang="ko-KR" altLang="en-US" sz="1200" dirty="0" err="1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칸반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 보드</a:t>
              </a:r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277" name="PA-图片 7">
            <a:extLst>
              <a:ext uri="{FF2B5EF4-FFF2-40B4-BE49-F238E27FC236}">
                <a16:creationId xmlns:a16="http://schemas.microsoft.com/office/drawing/2014/main" id="{77AF4B04-1202-4774-BCEE-6659E284A7C5}"/>
              </a:ext>
            </a:extLst>
          </p:cNvPr>
          <p:cNvSpPr/>
          <p:nvPr/>
        </p:nvSpPr>
        <p:spPr>
          <a:xfrm>
            <a:off x="6363072" y="1414561"/>
            <a:ext cx="1753253" cy="2309455"/>
          </a:xfrm>
          <a:prstGeom prst="roundRect">
            <a:avLst>
              <a:gd name="adj" fmla="val 9089"/>
            </a:avLst>
          </a:prstGeom>
          <a:gradFill>
            <a:gsLst>
              <a:gs pos="30000">
                <a:srgbClr val="010307"/>
              </a:gs>
              <a:gs pos="100000">
                <a:srgbClr val="2B4147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8" name="任意多边形: 形状 14">
            <a:extLst>
              <a:ext uri="{FF2B5EF4-FFF2-40B4-BE49-F238E27FC236}">
                <a16:creationId xmlns:a16="http://schemas.microsoft.com/office/drawing/2014/main" id="{998FB986-35A3-4A65-AA6D-3D73DB075738}"/>
              </a:ext>
            </a:extLst>
          </p:cNvPr>
          <p:cNvSpPr/>
          <p:nvPr/>
        </p:nvSpPr>
        <p:spPr>
          <a:xfrm>
            <a:off x="6360646" y="1414561"/>
            <a:ext cx="1758641" cy="132315"/>
          </a:xfrm>
          <a:custGeom>
            <a:avLst/>
            <a:gdLst>
              <a:gd name="connsiteX0" fmla="*/ 190838 w 2113714"/>
              <a:gd name="connsiteY0" fmla="*/ 0 h 184666"/>
              <a:gd name="connsiteX1" fmla="*/ 1922876 w 2113714"/>
              <a:gd name="connsiteY1" fmla="*/ 0 h 184666"/>
              <a:gd name="connsiteX2" fmla="*/ 2100156 w 2113714"/>
              <a:gd name="connsiteY2" fmla="*/ 117509 h 184666"/>
              <a:gd name="connsiteX3" fmla="*/ 2113714 w 2113714"/>
              <a:gd name="connsiteY3" fmla="*/ 184666 h 184666"/>
              <a:gd name="connsiteX4" fmla="*/ 0 w 2113714"/>
              <a:gd name="connsiteY4" fmla="*/ 184666 h 184666"/>
              <a:gd name="connsiteX5" fmla="*/ 13559 w 2113714"/>
              <a:gd name="connsiteY5" fmla="*/ 117509 h 184666"/>
              <a:gd name="connsiteX6" fmla="*/ 190838 w 2113714"/>
              <a:gd name="connsiteY6" fmla="*/ 0 h 1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714" h="184666">
                <a:moveTo>
                  <a:pt x="190838" y="0"/>
                </a:moveTo>
                <a:lnTo>
                  <a:pt x="1922876" y="0"/>
                </a:lnTo>
                <a:cubicBezTo>
                  <a:pt x="2002571" y="0"/>
                  <a:pt x="2070948" y="48454"/>
                  <a:pt x="2100156" y="117509"/>
                </a:cubicBezTo>
                <a:lnTo>
                  <a:pt x="2113714" y="184666"/>
                </a:lnTo>
                <a:lnTo>
                  <a:pt x="0" y="184666"/>
                </a:lnTo>
                <a:lnTo>
                  <a:pt x="13559" y="117509"/>
                </a:lnTo>
                <a:cubicBezTo>
                  <a:pt x="42767" y="48454"/>
                  <a:pt x="111144" y="0"/>
                  <a:pt x="190838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79" name="组合 16">
            <a:extLst>
              <a:ext uri="{FF2B5EF4-FFF2-40B4-BE49-F238E27FC236}">
                <a16:creationId xmlns:a16="http://schemas.microsoft.com/office/drawing/2014/main" id="{953C096E-94BC-4E0E-988B-53270CAA9285}"/>
              </a:ext>
            </a:extLst>
          </p:cNvPr>
          <p:cNvGrpSpPr/>
          <p:nvPr/>
        </p:nvGrpSpPr>
        <p:grpSpPr>
          <a:xfrm>
            <a:off x="7692757" y="1847734"/>
            <a:ext cx="345309" cy="132315"/>
            <a:chOff x="5726939" y="1059792"/>
            <a:chExt cx="340303" cy="108000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80" name="组合 17">
              <a:extLst>
                <a:ext uri="{FF2B5EF4-FFF2-40B4-BE49-F238E27FC236}">
                  <a16:creationId xmlns:a16="http://schemas.microsoft.com/office/drawing/2014/main" id="{CCA91D96-0349-48D4-B3CA-F3FCB2CCC1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6939" y="1088592"/>
              <a:ext cx="167118" cy="50400"/>
              <a:chOff x="8137529" y="1397739"/>
              <a:chExt cx="179059" cy="54000"/>
            </a:xfrm>
            <a:grpFill/>
          </p:grpSpPr>
          <p:sp>
            <p:nvSpPr>
              <p:cNvPr id="284" name="椭圆 21">
                <a:extLst>
                  <a:ext uri="{FF2B5EF4-FFF2-40B4-BE49-F238E27FC236}">
                    <a16:creationId xmlns:a16="http://schemas.microsoft.com/office/drawing/2014/main" id="{C2B5E50F-EF65-4F3C-AAEF-28A41D5A42F9}"/>
                  </a:ext>
                </a:extLst>
              </p:cNvPr>
              <p:cNvSpPr/>
              <p:nvPr/>
            </p:nvSpPr>
            <p:spPr>
              <a:xfrm>
                <a:off x="813752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85" name="椭圆 22">
                <a:extLst>
                  <a:ext uri="{FF2B5EF4-FFF2-40B4-BE49-F238E27FC236}">
                    <a16:creationId xmlns:a16="http://schemas.microsoft.com/office/drawing/2014/main" id="{71E6C07A-D567-4D54-A52B-43634CBCBF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0058" y="1397739"/>
                <a:ext cx="54000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86" name="椭圆 23">
                <a:extLst>
                  <a:ext uri="{FF2B5EF4-FFF2-40B4-BE49-F238E27FC236}">
                    <a16:creationId xmlns:a16="http://schemas.microsoft.com/office/drawing/2014/main" id="{D1390B60-7092-479B-BD24-CD6D75D84191}"/>
                  </a:ext>
                </a:extLst>
              </p:cNvPr>
              <p:cNvSpPr/>
              <p:nvPr/>
            </p:nvSpPr>
            <p:spPr>
              <a:xfrm>
                <a:off x="827086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  <p:grpSp>
          <p:nvGrpSpPr>
            <p:cNvPr id="281" name="组合 18">
              <a:extLst>
                <a:ext uri="{FF2B5EF4-FFF2-40B4-BE49-F238E27FC236}">
                  <a16:creationId xmlns:a16="http://schemas.microsoft.com/office/drawing/2014/main" id="{B99EF6E6-C915-492A-81C7-D142F017C9DF}"/>
                </a:ext>
              </a:extLst>
            </p:cNvPr>
            <p:cNvGrpSpPr/>
            <p:nvPr/>
          </p:nvGrpSpPr>
          <p:grpSpPr>
            <a:xfrm>
              <a:off x="5959242" y="1059792"/>
              <a:ext cx="108000" cy="108000"/>
              <a:chOff x="5961590" y="1027456"/>
              <a:chExt cx="108000" cy="108000"/>
            </a:xfrm>
            <a:grpFill/>
          </p:grpSpPr>
          <p:sp>
            <p:nvSpPr>
              <p:cNvPr id="282" name="椭圆 19">
                <a:extLst>
                  <a:ext uri="{FF2B5EF4-FFF2-40B4-BE49-F238E27FC236}">
                    <a16:creationId xmlns:a16="http://schemas.microsoft.com/office/drawing/2014/main" id="{E78421AB-4C66-4EEE-8898-5675DC4983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3736" y="1059602"/>
                <a:ext cx="43709" cy="437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283" name="椭圆 20">
                <a:extLst>
                  <a:ext uri="{FF2B5EF4-FFF2-40B4-BE49-F238E27FC236}">
                    <a16:creationId xmlns:a16="http://schemas.microsoft.com/office/drawing/2014/main" id="{E09B2481-E561-43B0-9A16-169CA1FDBEF0}"/>
                  </a:ext>
                </a:extLst>
              </p:cNvPr>
              <p:cNvSpPr/>
              <p:nvPr/>
            </p:nvSpPr>
            <p:spPr>
              <a:xfrm>
                <a:off x="5961590" y="1027456"/>
                <a:ext cx="108000" cy="108000"/>
              </a:xfrm>
              <a:prstGeom prst="ellipse">
                <a:avLst/>
              </a:prstGeom>
              <a:noFill/>
              <a:ln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</p:grpSp>
      <p:sp>
        <p:nvSpPr>
          <p:cNvPr id="287" name="文本框 24">
            <a:extLst>
              <a:ext uri="{FF2B5EF4-FFF2-40B4-BE49-F238E27FC236}">
                <a16:creationId xmlns:a16="http://schemas.microsoft.com/office/drawing/2014/main" id="{69289590-9090-4825-9DE1-B6DFB9B59223}"/>
              </a:ext>
            </a:extLst>
          </p:cNvPr>
          <p:cNvSpPr txBox="1"/>
          <p:nvPr/>
        </p:nvSpPr>
        <p:spPr>
          <a:xfrm>
            <a:off x="6366106" y="1773358"/>
            <a:ext cx="1022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Project</a:t>
            </a:r>
            <a:endParaRPr lang="zh-CN" altLang="en-US" sz="16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5 Medium" pitchFamily="2" charset="-127"/>
              <a:ea typeface="프리젠테이션 5 Medium" pitchFamily="2" charset="-127"/>
              <a:cs typeface="Arial" panose="020B0604020202020204" pitchFamily="34" charset="0"/>
            </a:endParaRPr>
          </a:p>
        </p:txBody>
      </p:sp>
      <p:grpSp>
        <p:nvGrpSpPr>
          <p:cNvPr id="288" name="组合 25">
            <a:extLst>
              <a:ext uri="{FF2B5EF4-FFF2-40B4-BE49-F238E27FC236}">
                <a16:creationId xmlns:a16="http://schemas.microsoft.com/office/drawing/2014/main" id="{7DD10DDA-616A-477C-B391-D6B7E3B811CC}"/>
              </a:ext>
            </a:extLst>
          </p:cNvPr>
          <p:cNvGrpSpPr/>
          <p:nvPr/>
        </p:nvGrpSpPr>
        <p:grpSpPr>
          <a:xfrm>
            <a:off x="6459570" y="2244236"/>
            <a:ext cx="81042" cy="59531"/>
            <a:chOff x="7028138" y="1421606"/>
            <a:chExt cx="171158" cy="59531"/>
          </a:xfrm>
        </p:grpSpPr>
        <p:cxnSp>
          <p:nvCxnSpPr>
            <p:cNvPr id="289" name="直接连接符 26">
              <a:extLst>
                <a:ext uri="{FF2B5EF4-FFF2-40B4-BE49-F238E27FC236}">
                  <a16:creationId xmlns:a16="http://schemas.microsoft.com/office/drawing/2014/main" id="{0D107749-4360-4266-A195-F986E9EE19B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0" name="直接连接符 27">
              <a:extLst>
                <a:ext uri="{FF2B5EF4-FFF2-40B4-BE49-F238E27FC236}">
                  <a16:creationId xmlns:a16="http://schemas.microsoft.com/office/drawing/2014/main" id="{964C270E-F4A5-48BC-89E4-D2195D42D9A1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1" name="直接连接符 28">
              <a:extLst>
                <a:ext uri="{FF2B5EF4-FFF2-40B4-BE49-F238E27FC236}">
                  <a16:creationId xmlns:a16="http://schemas.microsoft.com/office/drawing/2014/main" id="{6834F5F6-4763-47CF-8F56-00BE9105B1B0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92" name="组合 29">
            <a:extLst>
              <a:ext uri="{FF2B5EF4-FFF2-40B4-BE49-F238E27FC236}">
                <a16:creationId xmlns:a16="http://schemas.microsoft.com/office/drawing/2014/main" id="{36167D00-65C4-4658-B9A6-7F4B64507C16}"/>
              </a:ext>
            </a:extLst>
          </p:cNvPr>
          <p:cNvGrpSpPr/>
          <p:nvPr/>
        </p:nvGrpSpPr>
        <p:grpSpPr>
          <a:xfrm>
            <a:off x="7878591" y="2231213"/>
            <a:ext cx="81042" cy="59531"/>
            <a:chOff x="7028138" y="1421606"/>
            <a:chExt cx="171158" cy="59531"/>
          </a:xfrm>
        </p:grpSpPr>
        <p:cxnSp>
          <p:nvCxnSpPr>
            <p:cNvPr id="293" name="直接连接符 30">
              <a:extLst>
                <a:ext uri="{FF2B5EF4-FFF2-40B4-BE49-F238E27FC236}">
                  <a16:creationId xmlns:a16="http://schemas.microsoft.com/office/drawing/2014/main" id="{224ACA0D-AE1A-43DB-9816-20003449BD5B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4" name="直接连接符 31">
              <a:extLst>
                <a:ext uri="{FF2B5EF4-FFF2-40B4-BE49-F238E27FC236}">
                  <a16:creationId xmlns:a16="http://schemas.microsoft.com/office/drawing/2014/main" id="{A2266C78-F824-42A8-B0FA-77867D2CFA97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5" name="直接连接符 32">
              <a:extLst>
                <a:ext uri="{FF2B5EF4-FFF2-40B4-BE49-F238E27FC236}">
                  <a16:creationId xmlns:a16="http://schemas.microsoft.com/office/drawing/2014/main" id="{80AE1167-0D56-4884-88B9-5835C36E0F12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6" name="文本框 33">
            <a:extLst>
              <a:ext uri="{FF2B5EF4-FFF2-40B4-BE49-F238E27FC236}">
                <a16:creationId xmlns:a16="http://schemas.microsoft.com/office/drawing/2014/main" id="{354DEBF1-C737-46D0-9D03-A66F6543BDE9}"/>
              </a:ext>
            </a:extLst>
          </p:cNvPr>
          <p:cNvSpPr txBox="1"/>
          <p:nvPr/>
        </p:nvSpPr>
        <p:spPr>
          <a:xfrm>
            <a:off x="6511102" y="2135502"/>
            <a:ext cx="877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altLang="zh-CN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ex ) </a:t>
            </a:r>
            <a:r>
              <a:rPr lang="ko-KR" altLang="en-US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개발</a:t>
            </a:r>
            <a:r>
              <a:rPr lang="en-US" altLang="ko-KR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1</a:t>
            </a:r>
            <a:r>
              <a:rPr lang="ko-KR" altLang="en-US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팀</a:t>
            </a:r>
            <a:endParaRPr lang="zh-CN" altLang="en-US" sz="12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</p:txBody>
      </p:sp>
      <p:grpSp>
        <p:nvGrpSpPr>
          <p:cNvPr id="297" name="组合 34">
            <a:extLst>
              <a:ext uri="{FF2B5EF4-FFF2-40B4-BE49-F238E27FC236}">
                <a16:creationId xmlns:a16="http://schemas.microsoft.com/office/drawing/2014/main" id="{316BB6D7-AD1F-41DE-93C0-F0AE6F9087FB}"/>
              </a:ext>
            </a:extLst>
          </p:cNvPr>
          <p:cNvGrpSpPr/>
          <p:nvPr/>
        </p:nvGrpSpPr>
        <p:grpSpPr>
          <a:xfrm>
            <a:off x="6649152" y="3399553"/>
            <a:ext cx="1335443" cy="152819"/>
            <a:chOff x="1757687" y="6226552"/>
            <a:chExt cx="1612382" cy="152819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298" name="Group 14">
              <a:extLst>
                <a:ext uri="{FF2B5EF4-FFF2-40B4-BE49-F238E27FC236}">
                  <a16:creationId xmlns:a16="http://schemas.microsoft.com/office/drawing/2014/main" id="{5D6E02B8-3FD7-46E0-A3E5-10A2A4D129E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7687" y="6226552"/>
              <a:ext cx="153730" cy="152819"/>
              <a:chOff x="-4" y="-6"/>
              <a:chExt cx="1676" cy="1666"/>
            </a:xfrm>
            <a:grpFill/>
          </p:grpSpPr>
          <p:sp>
            <p:nvSpPr>
              <p:cNvPr id="301" name="Freeform 15">
                <a:extLst>
                  <a:ext uri="{FF2B5EF4-FFF2-40B4-BE49-F238E27FC236}">
                    <a16:creationId xmlns:a16="http://schemas.microsoft.com/office/drawing/2014/main" id="{00BDBCA1-3EEE-4338-8CC6-B8BD03BA7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-6"/>
                <a:ext cx="1676" cy="750"/>
              </a:xfrm>
              <a:custGeom>
                <a:avLst/>
                <a:gdLst>
                  <a:gd name="T0" fmla="*/ 361 w 704"/>
                  <a:gd name="T1" fmla="*/ 42 h 315"/>
                  <a:gd name="T2" fmla="*/ 343 w 704"/>
                  <a:gd name="T3" fmla="*/ 42 h 315"/>
                  <a:gd name="T4" fmla="*/ 667 w 704"/>
                  <a:gd name="T5" fmla="*/ 302 h 315"/>
                  <a:gd name="T6" fmla="*/ 697 w 704"/>
                  <a:gd name="T7" fmla="*/ 299 h 315"/>
                  <a:gd name="T8" fmla="*/ 694 w 704"/>
                  <a:gd name="T9" fmla="*/ 269 h 315"/>
                  <a:gd name="T10" fmla="*/ 370 w 704"/>
                  <a:gd name="T11" fmla="*/ 8 h 315"/>
                  <a:gd name="T12" fmla="*/ 334 w 704"/>
                  <a:gd name="T13" fmla="*/ 9 h 315"/>
                  <a:gd name="T14" fmla="*/ 10 w 704"/>
                  <a:gd name="T15" fmla="*/ 274 h 315"/>
                  <a:gd name="T16" fmla="*/ 7 w 704"/>
                  <a:gd name="T17" fmla="*/ 304 h 315"/>
                  <a:gd name="T18" fmla="*/ 37 w 704"/>
                  <a:gd name="T19" fmla="*/ 307 h 315"/>
                  <a:gd name="T20" fmla="*/ 37 w 704"/>
                  <a:gd name="T21" fmla="*/ 307 h 315"/>
                  <a:gd name="T22" fmla="*/ 361 w 704"/>
                  <a:gd name="T23" fmla="*/ 4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315">
                    <a:moveTo>
                      <a:pt x="361" y="42"/>
                    </a:moveTo>
                    <a:cubicBezTo>
                      <a:pt x="356" y="46"/>
                      <a:pt x="348" y="46"/>
                      <a:pt x="343" y="42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10"/>
                      <a:pt x="690" y="308"/>
                      <a:pt x="697" y="299"/>
                    </a:cubicBezTo>
                    <a:cubicBezTo>
                      <a:pt x="704" y="290"/>
                      <a:pt x="703" y="276"/>
                      <a:pt x="694" y="269"/>
                    </a:cubicBez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9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2"/>
                      <a:pt x="0" y="295"/>
                      <a:pt x="7" y="304"/>
                    </a:cubicBezTo>
                    <a:cubicBezTo>
                      <a:pt x="15" y="314"/>
                      <a:pt x="28" y="315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lnTo>
                      <a:pt x="361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Freeform 16">
                <a:extLst>
                  <a:ext uri="{FF2B5EF4-FFF2-40B4-BE49-F238E27FC236}">
                    <a16:creationId xmlns:a16="http://schemas.microsoft.com/office/drawing/2014/main" id="{2C7C3558-88C1-4889-B29C-3321F9109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277"/>
                <a:ext cx="1676" cy="1383"/>
              </a:xfrm>
              <a:custGeom>
                <a:avLst/>
                <a:gdLst>
                  <a:gd name="T0" fmla="*/ 694 w 704"/>
                  <a:gd name="T1" fmla="*/ 268 h 581"/>
                  <a:gd name="T2" fmla="*/ 370 w 704"/>
                  <a:gd name="T3" fmla="*/ 8 h 581"/>
                  <a:gd name="T4" fmla="*/ 334 w 704"/>
                  <a:gd name="T5" fmla="*/ 8 h 581"/>
                  <a:gd name="T6" fmla="*/ 10 w 704"/>
                  <a:gd name="T7" fmla="*/ 274 h 581"/>
                  <a:gd name="T8" fmla="*/ 7 w 704"/>
                  <a:gd name="T9" fmla="*/ 304 h 581"/>
                  <a:gd name="T10" fmla="*/ 7 w 704"/>
                  <a:gd name="T11" fmla="*/ 304 h 581"/>
                  <a:gd name="T12" fmla="*/ 37 w 704"/>
                  <a:gd name="T13" fmla="*/ 307 h 581"/>
                  <a:gd name="T14" fmla="*/ 37 w 704"/>
                  <a:gd name="T15" fmla="*/ 307 h 581"/>
                  <a:gd name="T16" fmla="*/ 83 w 704"/>
                  <a:gd name="T17" fmla="*/ 269 h 581"/>
                  <a:gd name="T18" fmla="*/ 83 w 704"/>
                  <a:gd name="T19" fmla="*/ 516 h 581"/>
                  <a:gd name="T20" fmla="*/ 148 w 704"/>
                  <a:gd name="T21" fmla="*/ 581 h 581"/>
                  <a:gd name="T22" fmla="*/ 304 w 704"/>
                  <a:gd name="T23" fmla="*/ 581 h 581"/>
                  <a:gd name="T24" fmla="*/ 304 w 704"/>
                  <a:gd name="T25" fmla="*/ 412 h 581"/>
                  <a:gd name="T26" fmla="*/ 314 w 704"/>
                  <a:gd name="T27" fmla="*/ 401 h 581"/>
                  <a:gd name="T28" fmla="*/ 390 w 704"/>
                  <a:gd name="T29" fmla="*/ 401 h 581"/>
                  <a:gd name="T30" fmla="*/ 400 w 704"/>
                  <a:gd name="T31" fmla="*/ 412 h 581"/>
                  <a:gd name="T32" fmla="*/ 400 w 704"/>
                  <a:gd name="T33" fmla="*/ 581 h 581"/>
                  <a:gd name="T34" fmla="*/ 556 w 704"/>
                  <a:gd name="T35" fmla="*/ 581 h 581"/>
                  <a:gd name="T36" fmla="*/ 621 w 704"/>
                  <a:gd name="T37" fmla="*/ 516 h 581"/>
                  <a:gd name="T38" fmla="*/ 621 w 704"/>
                  <a:gd name="T39" fmla="*/ 265 h 581"/>
                  <a:gd name="T40" fmla="*/ 667 w 704"/>
                  <a:gd name="T41" fmla="*/ 302 h 581"/>
                  <a:gd name="T42" fmla="*/ 697 w 704"/>
                  <a:gd name="T43" fmla="*/ 298 h 581"/>
                  <a:gd name="T44" fmla="*/ 697 w 704"/>
                  <a:gd name="T45" fmla="*/ 298 h 581"/>
                  <a:gd name="T46" fmla="*/ 694 w 704"/>
                  <a:gd name="T47" fmla="*/ 2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4" h="581">
                    <a:moveTo>
                      <a:pt x="694" y="268"/>
                    </a:move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8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1"/>
                      <a:pt x="0" y="295"/>
                      <a:pt x="7" y="304"/>
                    </a:cubicBezTo>
                    <a:cubicBezTo>
                      <a:pt x="7" y="304"/>
                      <a:pt x="7" y="304"/>
                      <a:pt x="7" y="304"/>
                    </a:cubicBezTo>
                    <a:cubicBezTo>
                      <a:pt x="15" y="313"/>
                      <a:pt x="28" y="314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516"/>
                      <a:pt x="83" y="516"/>
                      <a:pt x="83" y="516"/>
                    </a:cubicBezTo>
                    <a:cubicBezTo>
                      <a:pt x="83" y="552"/>
                      <a:pt x="112" y="581"/>
                      <a:pt x="148" y="581"/>
                    </a:cubicBezTo>
                    <a:cubicBezTo>
                      <a:pt x="304" y="581"/>
                      <a:pt x="304" y="581"/>
                      <a:pt x="304" y="581"/>
                    </a:cubicBezTo>
                    <a:cubicBezTo>
                      <a:pt x="304" y="412"/>
                      <a:pt x="304" y="412"/>
                      <a:pt x="304" y="412"/>
                    </a:cubicBezTo>
                    <a:cubicBezTo>
                      <a:pt x="304" y="406"/>
                      <a:pt x="308" y="401"/>
                      <a:pt x="314" y="401"/>
                    </a:cubicBezTo>
                    <a:cubicBezTo>
                      <a:pt x="390" y="401"/>
                      <a:pt x="390" y="401"/>
                      <a:pt x="390" y="401"/>
                    </a:cubicBezTo>
                    <a:cubicBezTo>
                      <a:pt x="396" y="401"/>
                      <a:pt x="400" y="406"/>
                      <a:pt x="400" y="412"/>
                    </a:cubicBezTo>
                    <a:cubicBezTo>
                      <a:pt x="400" y="581"/>
                      <a:pt x="400" y="581"/>
                      <a:pt x="400" y="581"/>
                    </a:cubicBezTo>
                    <a:cubicBezTo>
                      <a:pt x="556" y="581"/>
                      <a:pt x="556" y="581"/>
                      <a:pt x="556" y="581"/>
                    </a:cubicBezTo>
                    <a:cubicBezTo>
                      <a:pt x="592" y="581"/>
                      <a:pt x="621" y="552"/>
                      <a:pt x="621" y="516"/>
                    </a:cubicBezTo>
                    <a:cubicBezTo>
                      <a:pt x="621" y="265"/>
                      <a:pt x="621" y="265"/>
                      <a:pt x="621" y="265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09"/>
                      <a:pt x="690" y="308"/>
                      <a:pt x="697" y="298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704" y="289"/>
                      <a:pt x="703" y="275"/>
                      <a:pt x="694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99" name="Freeform 25">
              <a:extLst>
                <a:ext uri="{FF2B5EF4-FFF2-40B4-BE49-F238E27FC236}">
                  <a16:creationId xmlns:a16="http://schemas.microsoft.com/office/drawing/2014/main" id="{1E9C50D6-CCCB-4942-BC21-D93D400C8AE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502" y="6226858"/>
              <a:ext cx="152278" cy="152204"/>
            </a:xfrm>
            <a:custGeom>
              <a:avLst/>
              <a:gdLst>
                <a:gd name="T0" fmla="*/ 438 w 800"/>
                <a:gd name="T1" fmla="*/ 64 h 800"/>
                <a:gd name="T2" fmla="*/ 438 w 800"/>
                <a:gd name="T3" fmla="*/ 298 h 800"/>
                <a:gd name="T4" fmla="*/ 502 w 800"/>
                <a:gd name="T5" fmla="*/ 362 h 800"/>
                <a:gd name="T6" fmla="*/ 736 w 800"/>
                <a:gd name="T7" fmla="*/ 362 h 800"/>
                <a:gd name="T8" fmla="*/ 800 w 800"/>
                <a:gd name="T9" fmla="*/ 298 h 800"/>
                <a:gd name="T10" fmla="*/ 736 w 800"/>
                <a:gd name="T11" fmla="*/ 0 h 800"/>
                <a:gd name="T12" fmla="*/ 502 w 800"/>
                <a:gd name="T13" fmla="*/ 0 h 800"/>
                <a:gd name="T14" fmla="*/ 64 w 800"/>
                <a:gd name="T15" fmla="*/ 437 h 800"/>
                <a:gd name="T16" fmla="*/ 0 w 800"/>
                <a:gd name="T17" fmla="*/ 502 h 800"/>
                <a:gd name="T18" fmla="*/ 64 w 800"/>
                <a:gd name="T19" fmla="*/ 800 h 800"/>
                <a:gd name="T20" fmla="*/ 298 w 800"/>
                <a:gd name="T21" fmla="*/ 800 h 800"/>
                <a:gd name="T22" fmla="*/ 362 w 800"/>
                <a:gd name="T23" fmla="*/ 736 h 800"/>
                <a:gd name="T24" fmla="*/ 362 w 800"/>
                <a:gd name="T25" fmla="*/ 502 h 800"/>
                <a:gd name="T26" fmla="*/ 298 w 800"/>
                <a:gd name="T27" fmla="*/ 438 h 800"/>
                <a:gd name="T28" fmla="*/ 64 w 800"/>
                <a:gd name="T29" fmla="*/ 437 h 800"/>
                <a:gd name="T30" fmla="*/ 502 w 800"/>
                <a:gd name="T31" fmla="*/ 437 h 800"/>
                <a:gd name="T32" fmla="*/ 438 w 800"/>
                <a:gd name="T33" fmla="*/ 502 h 800"/>
                <a:gd name="T34" fmla="*/ 502 w 800"/>
                <a:gd name="T35" fmla="*/ 800 h 800"/>
                <a:gd name="T36" fmla="*/ 736 w 800"/>
                <a:gd name="T37" fmla="*/ 800 h 800"/>
                <a:gd name="T38" fmla="*/ 800 w 800"/>
                <a:gd name="T39" fmla="*/ 736 h 800"/>
                <a:gd name="T40" fmla="*/ 800 w 800"/>
                <a:gd name="T41" fmla="*/ 502 h 800"/>
                <a:gd name="T42" fmla="*/ 736 w 800"/>
                <a:gd name="T43" fmla="*/ 438 h 800"/>
                <a:gd name="T44" fmla="*/ 502 w 800"/>
                <a:gd name="T45" fmla="*/ 437 h 800"/>
                <a:gd name="T46" fmla="*/ 298 w 800"/>
                <a:gd name="T47" fmla="*/ 437 h 800"/>
                <a:gd name="T48" fmla="*/ 64 w 800"/>
                <a:gd name="T49" fmla="*/ 0 h 800"/>
                <a:gd name="T50" fmla="*/ 0 w 800"/>
                <a:gd name="T51" fmla="*/ 64 h 800"/>
                <a:gd name="T52" fmla="*/ 64 w 800"/>
                <a:gd name="T53" fmla="*/ 362 h 800"/>
                <a:gd name="T54" fmla="*/ 298 w 800"/>
                <a:gd name="T55" fmla="*/ 362 h 800"/>
                <a:gd name="T56" fmla="*/ 362 w 800"/>
                <a:gd name="T57" fmla="*/ 298 h 800"/>
                <a:gd name="T58" fmla="*/ 362 w 800"/>
                <a:gd name="T59" fmla="*/ 64 h 800"/>
                <a:gd name="T60" fmla="*/ 298 w 800"/>
                <a:gd name="T61" fmla="*/ 0 h 800"/>
                <a:gd name="T62" fmla="*/ 64 w 800"/>
                <a:gd name="T63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800">
                  <a:moveTo>
                    <a:pt x="502" y="0"/>
                  </a:moveTo>
                  <a:cubicBezTo>
                    <a:pt x="466" y="0"/>
                    <a:pt x="438" y="29"/>
                    <a:pt x="438" y="64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38" y="298"/>
                    <a:pt x="438" y="298"/>
                    <a:pt x="438" y="298"/>
                  </a:cubicBezTo>
                  <a:cubicBezTo>
                    <a:pt x="437" y="334"/>
                    <a:pt x="466" y="362"/>
                    <a:pt x="502" y="362"/>
                  </a:cubicBezTo>
                  <a:cubicBezTo>
                    <a:pt x="502" y="362"/>
                    <a:pt x="502" y="362"/>
                    <a:pt x="502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71" y="362"/>
                    <a:pt x="800" y="334"/>
                    <a:pt x="800" y="298"/>
                  </a:cubicBezTo>
                  <a:cubicBezTo>
                    <a:pt x="800" y="298"/>
                    <a:pt x="800" y="298"/>
                    <a:pt x="800" y="298"/>
                  </a:cubicBezTo>
                  <a:cubicBezTo>
                    <a:pt x="800" y="64"/>
                    <a:pt x="800" y="64"/>
                    <a:pt x="800" y="64"/>
                  </a:cubicBezTo>
                  <a:cubicBezTo>
                    <a:pt x="800" y="29"/>
                    <a:pt x="771" y="0"/>
                    <a:pt x="736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moveTo>
                    <a:pt x="64" y="437"/>
                  </a:moveTo>
                  <a:cubicBezTo>
                    <a:pt x="29" y="437"/>
                    <a:pt x="0" y="466"/>
                    <a:pt x="0" y="502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71"/>
                    <a:pt x="29" y="800"/>
                    <a:pt x="64" y="800"/>
                  </a:cubicBezTo>
                  <a:cubicBezTo>
                    <a:pt x="64" y="800"/>
                    <a:pt x="64" y="800"/>
                    <a:pt x="64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334" y="800"/>
                    <a:pt x="362" y="771"/>
                    <a:pt x="362" y="736"/>
                  </a:cubicBezTo>
                  <a:cubicBezTo>
                    <a:pt x="362" y="736"/>
                    <a:pt x="362" y="736"/>
                    <a:pt x="362" y="736"/>
                  </a:cubicBezTo>
                  <a:cubicBezTo>
                    <a:pt x="362" y="502"/>
                    <a:pt x="362" y="502"/>
                    <a:pt x="362" y="502"/>
                  </a:cubicBezTo>
                  <a:cubicBezTo>
                    <a:pt x="363" y="466"/>
                    <a:pt x="334" y="438"/>
                    <a:pt x="298" y="438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7"/>
                    <a:pt x="298" y="437"/>
                    <a:pt x="298" y="437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7"/>
                    <a:pt x="64" y="437"/>
                    <a:pt x="64" y="437"/>
                  </a:cubicBezTo>
                  <a:moveTo>
                    <a:pt x="502" y="437"/>
                  </a:moveTo>
                  <a:cubicBezTo>
                    <a:pt x="466" y="437"/>
                    <a:pt x="438" y="466"/>
                    <a:pt x="438" y="502"/>
                  </a:cubicBezTo>
                  <a:cubicBezTo>
                    <a:pt x="438" y="502"/>
                    <a:pt x="438" y="502"/>
                    <a:pt x="438" y="502"/>
                  </a:cubicBezTo>
                  <a:cubicBezTo>
                    <a:pt x="438" y="736"/>
                    <a:pt x="438" y="736"/>
                    <a:pt x="438" y="736"/>
                  </a:cubicBezTo>
                  <a:cubicBezTo>
                    <a:pt x="437" y="771"/>
                    <a:pt x="466" y="800"/>
                    <a:pt x="502" y="800"/>
                  </a:cubicBezTo>
                  <a:cubicBezTo>
                    <a:pt x="502" y="800"/>
                    <a:pt x="502" y="800"/>
                    <a:pt x="502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71" y="800"/>
                    <a:pt x="800" y="771"/>
                    <a:pt x="800" y="736"/>
                  </a:cubicBezTo>
                  <a:cubicBezTo>
                    <a:pt x="800" y="736"/>
                    <a:pt x="800" y="736"/>
                    <a:pt x="800" y="736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466"/>
                    <a:pt x="771" y="438"/>
                    <a:pt x="736" y="438"/>
                  </a:cubicBezTo>
                  <a:cubicBezTo>
                    <a:pt x="736" y="438"/>
                    <a:pt x="736" y="438"/>
                    <a:pt x="736" y="438"/>
                  </a:cubicBezTo>
                  <a:cubicBezTo>
                    <a:pt x="736" y="437"/>
                    <a:pt x="736" y="437"/>
                    <a:pt x="736" y="437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502" y="437"/>
                    <a:pt x="502" y="437"/>
                    <a:pt x="502" y="437"/>
                  </a:cubicBezTo>
                  <a:moveTo>
                    <a:pt x="298" y="437"/>
                  </a:moveTo>
                  <a:cubicBezTo>
                    <a:pt x="298" y="437"/>
                    <a:pt x="298" y="437"/>
                    <a:pt x="298" y="437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34"/>
                    <a:pt x="29" y="362"/>
                    <a:pt x="64" y="362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334" y="362"/>
                    <a:pt x="362" y="334"/>
                    <a:pt x="362" y="298"/>
                  </a:cubicBezTo>
                  <a:cubicBezTo>
                    <a:pt x="362" y="298"/>
                    <a:pt x="362" y="298"/>
                    <a:pt x="362" y="298"/>
                  </a:cubicBezTo>
                  <a:cubicBezTo>
                    <a:pt x="362" y="64"/>
                    <a:pt x="362" y="64"/>
                    <a:pt x="362" y="64"/>
                  </a:cubicBezTo>
                  <a:cubicBezTo>
                    <a:pt x="363" y="29"/>
                    <a:pt x="334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0" name="Freeform 29">
              <a:extLst>
                <a:ext uri="{FF2B5EF4-FFF2-40B4-BE49-F238E27FC236}">
                  <a16:creationId xmlns:a16="http://schemas.microsoft.com/office/drawing/2014/main" id="{FC73BBDB-BAF4-4674-8F0E-CF4C18A7FDF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44911" y="6226818"/>
              <a:ext cx="125158" cy="152284"/>
            </a:xfrm>
            <a:custGeom>
              <a:avLst/>
              <a:gdLst>
                <a:gd name="T0" fmla="*/ 482 w 552"/>
                <a:gd name="T1" fmla="*/ 672 h 672"/>
                <a:gd name="T2" fmla="*/ 486 w 552"/>
                <a:gd name="T3" fmla="*/ 668 h 672"/>
                <a:gd name="T4" fmla="*/ 69 w 552"/>
                <a:gd name="T5" fmla="*/ 672 h 672"/>
                <a:gd name="T6" fmla="*/ 73 w 552"/>
                <a:gd name="T7" fmla="*/ 668 h 672"/>
                <a:gd name="T8" fmla="*/ 0 w 552"/>
                <a:gd name="T9" fmla="*/ 603 h 672"/>
                <a:gd name="T10" fmla="*/ 224 w 552"/>
                <a:gd name="T11" fmla="*/ 379 h 672"/>
                <a:gd name="T12" fmla="*/ 327 w 552"/>
                <a:gd name="T13" fmla="*/ 379 h 672"/>
                <a:gd name="T14" fmla="*/ 551 w 552"/>
                <a:gd name="T15" fmla="*/ 603 h 672"/>
                <a:gd name="T16" fmla="*/ 486 w 552"/>
                <a:gd name="T17" fmla="*/ 668 h 672"/>
                <a:gd name="T18" fmla="*/ 482 w 552"/>
                <a:gd name="T19" fmla="*/ 672 h 672"/>
                <a:gd name="T20" fmla="*/ 280 w 552"/>
                <a:gd name="T21" fmla="*/ 345 h 672"/>
                <a:gd name="T22" fmla="*/ 108 w 552"/>
                <a:gd name="T23" fmla="*/ 173 h 672"/>
                <a:gd name="T24" fmla="*/ 280 w 552"/>
                <a:gd name="T25" fmla="*/ 0 h 672"/>
                <a:gd name="T26" fmla="*/ 452 w 552"/>
                <a:gd name="T27" fmla="*/ 173 h 672"/>
                <a:gd name="T28" fmla="*/ 277 w 552"/>
                <a:gd name="T29" fmla="*/ 345 h 672"/>
                <a:gd name="T30" fmla="*/ 280 w 552"/>
                <a:gd name="T31" fmla="*/ 34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2" h="672">
                  <a:moveTo>
                    <a:pt x="482" y="672"/>
                  </a:moveTo>
                  <a:cubicBezTo>
                    <a:pt x="486" y="668"/>
                    <a:pt x="486" y="668"/>
                    <a:pt x="486" y="668"/>
                  </a:cubicBezTo>
                  <a:cubicBezTo>
                    <a:pt x="69" y="672"/>
                    <a:pt x="69" y="672"/>
                    <a:pt x="69" y="672"/>
                  </a:cubicBezTo>
                  <a:cubicBezTo>
                    <a:pt x="73" y="668"/>
                    <a:pt x="73" y="668"/>
                    <a:pt x="73" y="668"/>
                  </a:cubicBezTo>
                  <a:cubicBezTo>
                    <a:pt x="35" y="668"/>
                    <a:pt x="0" y="641"/>
                    <a:pt x="0" y="603"/>
                  </a:cubicBezTo>
                  <a:cubicBezTo>
                    <a:pt x="0" y="479"/>
                    <a:pt x="100" y="379"/>
                    <a:pt x="224" y="379"/>
                  </a:cubicBezTo>
                  <a:cubicBezTo>
                    <a:pt x="327" y="379"/>
                    <a:pt x="327" y="379"/>
                    <a:pt x="327" y="379"/>
                  </a:cubicBezTo>
                  <a:cubicBezTo>
                    <a:pt x="451" y="379"/>
                    <a:pt x="551" y="479"/>
                    <a:pt x="551" y="603"/>
                  </a:cubicBezTo>
                  <a:cubicBezTo>
                    <a:pt x="552" y="641"/>
                    <a:pt x="525" y="668"/>
                    <a:pt x="486" y="668"/>
                  </a:cubicBezTo>
                  <a:cubicBezTo>
                    <a:pt x="482" y="672"/>
                    <a:pt x="482" y="672"/>
                    <a:pt x="482" y="672"/>
                  </a:cubicBezTo>
                  <a:close/>
                  <a:moveTo>
                    <a:pt x="280" y="345"/>
                  </a:moveTo>
                  <a:cubicBezTo>
                    <a:pt x="185" y="345"/>
                    <a:pt x="108" y="268"/>
                    <a:pt x="108" y="173"/>
                  </a:cubicBezTo>
                  <a:cubicBezTo>
                    <a:pt x="108" y="78"/>
                    <a:pt x="185" y="0"/>
                    <a:pt x="280" y="0"/>
                  </a:cubicBezTo>
                  <a:cubicBezTo>
                    <a:pt x="375" y="0"/>
                    <a:pt x="452" y="78"/>
                    <a:pt x="452" y="173"/>
                  </a:cubicBezTo>
                  <a:cubicBezTo>
                    <a:pt x="452" y="268"/>
                    <a:pt x="372" y="345"/>
                    <a:pt x="277" y="345"/>
                  </a:cubicBezTo>
                  <a:cubicBezTo>
                    <a:pt x="280" y="345"/>
                    <a:pt x="280" y="345"/>
                    <a:pt x="280" y="3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03" name="组合 43">
            <a:extLst>
              <a:ext uri="{FF2B5EF4-FFF2-40B4-BE49-F238E27FC236}">
                <a16:creationId xmlns:a16="http://schemas.microsoft.com/office/drawing/2014/main" id="{47BA4650-E99E-4DC4-8A4B-15780C8D5993}"/>
              </a:ext>
            </a:extLst>
          </p:cNvPr>
          <p:cNvGrpSpPr/>
          <p:nvPr/>
        </p:nvGrpSpPr>
        <p:grpSpPr>
          <a:xfrm>
            <a:off x="6397529" y="2505516"/>
            <a:ext cx="1689760" cy="1085388"/>
            <a:chOff x="4982344" y="2844974"/>
            <a:chExt cx="2208145" cy="1085388"/>
          </a:xfrm>
        </p:grpSpPr>
        <p:sp>
          <p:nvSpPr>
            <p:cNvPr id="304" name="文本框 44">
              <a:extLst>
                <a:ext uri="{FF2B5EF4-FFF2-40B4-BE49-F238E27FC236}">
                  <a16:creationId xmlns:a16="http://schemas.microsoft.com/office/drawing/2014/main" id="{EE2B1202-E012-4016-AF89-080E56EA4C60}"/>
                </a:ext>
              </a:extLst>
            </p:cNvPr>
            <p:cNvSpPr txBox="1"/>
            <p:nvPr/>
          </p:nvSpPr>
          <p:spPr>
            <a:xfrm>
              <a:off x="4982345" y="2844974"/>
              <a:ext cx="220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200" dirty="0">
                  <a:solidFill>
                    <a:srgbClr val="A0A0AA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Project Type Info</a:t>
              </a:r>
              <a:endParaRPr lang="zh-CN" altLang="en-US" sz="1200" dirty="0">
                <a:solidFill>
                  <a:srgbClr val="A0A0AA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305" name="文本框 45">
              <a:extLst>
                <a:ext uri="{FF2B5EF4-FFF2-40B4-BE49-F238E27FC236}">
                  <a16:creationId xmlns:a16="http://schemas.microsoft.com/office/drawing/2014/main" id="{65A2C42D-0118-4E35-A158-7A8B97CDCA73}"/>
                </a:ext>
              </a:extLst>
            </p:cNvPr>
            <p:cNvSpPr txBox="1"/>
            <p:nvPr/>
          </p:nvSpPr>
          <p:spPr>
            <a:xfrm>
              <a:off x="4982344" y="3099365"/>
              <a:ext cx="20437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프로젝트 설정 정보</a:t>
              </a:r>
              <a:r>
                <a:rPr lang="fr-FR" altLang="zh-CN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 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이슈 타입 정보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이슈 우선순위 정보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306" name="PA-图片 7">
            <a:extLst>
              <a:ext uri="{FF2B5EF4-FFF2-40B4-BE49-F238E27FC236}">
                <a16:creationId xmlns:a16="http://schemas.microsoft.com/office/drawing/2014/main" id="{761C70E9-361B-4C05-B99D-3DDE93CE45C3}"/>
              </a:ext>
            </a:extLst>
          </p:cNvPr>
          <p:cNvSpPr/>
          <p:nvPr/>
        </p:nvSpPr>
        <p:spPr>
          <a:xfrm>
            <a:off x="8191266" y="2369977"/>
            <a:ext cx="1753253" cy="2309455"/>
          </a:xfrm>
          <a:prstGeom prst="roundRect">
            <a:avLst>
              <a:gd name="adj" fmla="val 9089"/>
            </a:avLst>
          </a:prstGeom>
          <a:gradFill>
            <a:gsLst>
              <a:gs pos="30000">
                <a:srgbClr val="010307"/>
              </a:gs>
              <a:gs pos="100000">
                <a:srgbClr val="2B4147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7" name="任意多边形: 形状 14">
            <a:extLst>
              <a:ext uri="{FF2B5EF4-FFF2-40B4-BE49-F238E27FC236}">
                <a16:creationId xmlns:a16="http://schemas.microsoft.com/office/drawing/2014/main" id="{9B0C6885-9DFC-4469-9939-7CEC07F0A023}"/>
              </a:ext>
            </a:extLst>
          </p:cNvPr>
          <p:cNvSpPr/>
          <p:nvPr/>
        </p:nvSpPr>
        <p:spPr>
          <a:xfrm>
            <a:off x="8188840" y="2369977"/>
            <a:ext cx="1758641" cy="132315"/>
          </a:xfrm>
          <a:custGeom>
            <a:avLst/>
            <a:gdLst>
              <a:gd name="connsiteX0" fmla="*/ 190838 w 2113714"/>
              <a:gd name="connsiteY0" fmla="*/ 0 h 184666"/>
              <a:gd name="connsiteX1" fmla="*/ 1922876 w 2113714"/>
              <a:gd name="connsiteY1" fmla="*/ 0 h 184666"/>
              <a:gd name="connsiteX2" fmla="*/ 2100156 w 2113714"/>
              <a:gd name="connsiteY2" fmla="*/ 117509 h 184666"/>
              <a:gd name="connsiteX3" fmla="*/ 2113714 w 2113714"/>
              <a:gd name="connsiteY3" fmla="*/ 184666 h 184666"/>
              <a:gd name="connsiteX4" fmla="*/ 0 w 2113714"/>
              <a:gd name="connsiteY4" fmla="*/ 184666 h 184666"/>
              <a:gd name="connsiteX5" fmla="*/ 13559 w 2113714"/>
              <a:gd name="connsiteY5" fmla="*/ 117509 h 184666"/>
              <a:gd name="connsiteX6" fmla="*/ 190838 w 2113714"/>
              <a:gd name="connsiteY6" fmla="*/ 0 h 1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714" h="184666">
                <a:moveTo>
                  <a:pt x="190838" y="0"/>
                </a:moveTo>
                <a:lnTo>
                  <a:pt x="1922876" y="0"/>
                </a:lnTo>
                <a:cubicBezTo>
                  <a:pt x="2002571" y="0"/>
                  <a:pt x="2070948" y="48454"/>
                  <a:pt x="2100156" y="117509"/>
                </a:cubicBezTo>
                <a:lnTo>
                  <a:pt x="2113714" y="184666"/>
                </a:lnTo>
                <a:lnTo>
                  <a:pt x="0" y="184666"/>
                </a:lnTo>
                <a:lnTo>
                  <a:pt x="13559" y="117509"/>
                </a:lnTo>
                <a:cubicBezTo>
                  <a:pt x="42767" y="48454"/>
                  <a:pt x="111144" y="0"/>
                  <a:pt x="190838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08" name="组合 16">
            <a:extLst>
              <a:ext uri="{FF2B5EF4-FFF2-40B4-BE49-F238E27FC236}">
                <a16:creationId xmlns:a16="http://schemas.microsoft.com/office/drawing/2014/main" id="{63396B8A-F48D-4EDD-8D0D-429B4165BBCE}"/>
              </a:ext>
            </a:extLst>
          </p:cNvPr>
          <p:cNvGrpSpPr/>
          <p:nvPr/>
        </p:nvGrpSpPr>
        <p:grpSpPr>
          <a:xfrm>
            <a:off x="9520951" y="2803150"/>
            <a:ext cx="345309" cy="132315"/>
            <a:chOff x="5726939" y="1059792"/>
            <a:chExt cx="340303" cy="108000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309" name="组合 17">
              <a:extLst>
                <a:ext uri="{FF2B5EF4-FFF2-40B4-BE49-F238E27FC236}">
                  <a16:creationId xmlns:a16="http://schemas.microsoft.com/office/drawing/2014/main" id="{94839B7E-00D5-446D-86A1-F6AED2B5A5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6939" y="1088592"/>
              <a:ext cx="167118" cy="50400"/>
              <a:chOff x="8137529" y="1397739"/>
              <a:chExt cx="179059" cy="54000"/>
            </a:xfrm>
            <a:grpFill/>
          </p:grpSpPr>
          <p:sp>
            <p:nvSpPr>
              <p:cNvPr id="313" name="椭圆 21">
                <a:extLst>
                  <a:ext uri="{FF2B5EF4-FFF2-40B4-BE49-F238E27FC236}">
                    <a16:creationId xmlns:a16="http://schemas.microsoft.com/office/drawing/2014/main" id="{B5CCB1D7-6B07-42BB-91EB-61E003743544}"/>
                  </a:ext>
                </a:extLst>
              </p:cNvPr>
              <p:cNvSpPr/>
              <p:nvPr/>
            </p:nvSpPr>
            <p:spPr>
              <a:xfrm>
                <a:off x="813752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314" name="椭圆 22">
                <a:extLst>
                  <a:ext uri="{FF2B5EF4-FFF2-40B4-BE49-F238E27FC236}">
                    <a16:creationId xmlns:a16="http://schemas.microsoft.com/office/drawing/2014/main" id="{13EA42E5-DD0B-4982-BF27-050FF8D539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0058" y="1397739"/>
                <a:ext cx="54000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315" name="椭圆 23">
                <a:extLst>
                  <a:ext uri="{FF2B5EF4-FFF2-40B4-BE49-F238E27FC236}">
                    <a16:creationId xmlns:a16="http://schemas.microsoft.com/office/drawing/2014/main" id="{DE5EE15E-E662-4AFC-9C11-76C9C7175EBB}"/>
                  </a:ext>
                </a:extLst>
              </p:cNvPr>
              <p:cNvSpPr/>
              <p:nvPr/>
            </p:nvSpPr>
            <p:spPr>
              <a:xfrm>
                <a:off x="827086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  <p:grpSp>
          <p:nvGrpSpPr>
            <p:cNvPr id="310" name="组合 18">
              <a:extLst>
                <a:ext uri="{FF2B5EF4-FFF2-40B4-BE49-F238E27FC236}">
                  <a16:creationId xmlns:a16="http://schemas.microsoft.com/office/drawing/2014/main" id="{B81DD02B-77B3-45D3-B88D-63E02463E518}"/>
                </a:ext>
              </a:extLst>
            </p:cNvPr>
            <p:cNvGrpSpPr/>
            <p:nvPr/>
          </p:nvGrpSpPr>
          <p:grpSpPr>
            <a:xfrm>
              <a:off x="5959242" y="1059792"/>
              <a:ext cx="108000" cy="108000"/>
              <a:chOff x="5961590" y="1027456"/>
              <a:chExt cx="108000" cy="108000"/>
            </a:xfrm>
            <a:grpFill/>
          </p:grpSpPr>
          <p:sp>
            <p:nvSpPr>
              <p:cNvPr id="311" name="椭圆 19">
                <a:extLst>
                  <a:ext uri="{FF2B5EF4-FFF2-40B4-BE49-F238E27FC236}">
                    <a16:creationId xmlns:a16="http://schemas.microsoft.com/office/drawing/2014/main" id="{70470F08-F325-41B3-895F-AF46DFE83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3736" y="1059602"/>
                <a:ext cx="43709" cy="437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312" name="椭圆 20">
                <a:extLst>
                  <a:ext uri="{FF2B5EF4-FFF2-40B4-BE49-F238E27FC236}">
                    <a16:creationId xmlns:a16="http://schemas.microsoft.com/office/drawing/2014/main" id="{4C30CA78-CD3E-47D1-A76C-B519DB4B01E0}"/>
                  </a:ext>
                </a:extLst>
              </p:cNvPr>
              <p:cNvSpPr/>
              <p:nvPr/>
            </p:nvSpPr>
            <p:spPr>
              <a:xfrm>
                <a:off x="5961590" y="1027456"/>
                <a:ext cx="108000" cy="108000"/>
              </a:xfrm>
              <a:prstGeom prst="ellipse">
                <a:avLst/>
              </a:prstGeom>
              <a:noFill/>
              <a:ln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</p:grpSp>
      <p:sp>
        <p:nvSpPr>
          <p:cNvPr id="316" name="文本框 24">
            <a:extLst>
              <a:ext uri="{FF2B5EF4-FFF2-40B4-BE49-F238E27FC236}">
                <a16:creationId xmlns:a16="http://schemas.microsoft.com/office/drawing/2014/main" id="{B4741B23-DDB6-4356-BF93-38B150328B65}"/>
              </a:ext>
            </a:extLst>
          </p:cNvPr>
          <p:cNvSpPr txBox="1"/>
          <p:nvPr/>
        </p:nvSpPr>
        <p:spPr>
          <a:xfrm>
            <a:off x="8194299" y="2728774"/>
            <a:ext cx="136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요구사항 이슈</a:t>
            </a:r>
            <a:endParaRPr lang="zh-CN" altLang="en-US" sz="16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5 Medium" pitchFamily="2" charset="-127"/>
              <a:ea typeface="프리젠테이션 5 Medium" pitchFamily="2" charset="-127"/>
              <a:cs typeface="Arial" panose="020B0604020202020204" pitchFamily="34" charset="0"/>
            </a:endParaRPr>
          </a:p>
        </p:txBody>
      </p:sp>
      <p:grpSp>
        <p:nvGrpSpPr>
          <p:cNvPr id="317" name="组合 25">
            <a:extLst>
              <a:ext uri="{FF2B5EF4-FFF2-40B4-BE49-F238E27FC236}">
                <a16:creationId xmlns:a16="http://schemas.microsoft.com/office/drawing/2014/main" id="{C4E63CF8-F66D-48D2-9271-B3AD37EE5129}"/>
              </a:ext>
            </a:extLst>
          </p:cNvPr>
          <p:cNvGrpSpPr/>
          <p:nvPr/>
        </p:nvGrpSpPr>
        <p:grpSpPr>
          <a:xfrm>
            <a:off x="8287764" y="3199652"/>
            <a:ext cx="81042" cy="59531"/>
            <a:chOff x="7028138" y="1421606"/>
            <a:chExt cx="171158" cy="59531"/>
          </a:xfrm>
        </p:grpSpPr>
        <p:cxnSp>
          <p:nvCxnSpPr>
            <p:cNvPr id="318" name="直接连接符 26">
              <a:extLst>
                <a:ext uri="{FF2B5EF4-FFF2-40B4-BE49-F238E27FC236}">
                  <a16:creationId xmlns:a16="http://schemas.microsoft.com/office/drawing/2014/main" id="{3016F702-C0BD-4A75-A605-8CFD50DC814A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9" name="直接连接符 27">
              <a:extLst>
                <a:ext uri="{FF2B5EF4-FFF2-40B4-BE49-F238E27FC236}">
                  <a16:creationId xmlns:a16="http://schemas.microsoft.com/office/drawing/2014/main" id="{09183641-8B9B-42E7-ADE5-2B899C58BE6D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0" name="直接连接符 28">
              <a:extLst>
                <a:ext uri="{FF2B5EF4-FFF2-40B4-BE49-F238E27FC236}">
                  <a16:creationId xmlns:a16="http://schemas.microsoft.com/office/drawing/2014/main" id="{CB242A5F-D2BE-4832-8990-94D11649B7AB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1" name="组合 29">
            <a:extLst>
              <a:ext uri="{FF2B5EF4-FFF2-40B4-BE49-F238E27FC236}">
                <a16:creationId xmlns:a16="http://schemas.microsoft.com/office/drawing/2014/main" id="{9C93EB2B-D28B-4ED0-A591-30FFA6264846}"/>
              </a:ext>
            </a:extLst>
          </p:cNvPr>
          <p:cNvGrpSpPr/>
          <p:nvPr/>
        </p:nvGrpSpPr>
        <p:grpSpPr>
          <a:xfrm>
            <a:off x="9706785" y="3186629"/>
            <a:ext cx="81042" cy="59531"/>
            <a:chOff x="7028138" y="1421606"/>
            <a:chExt cx="171158" cy="59531"/>
          </a:xfrm>
        </p:grpSpPr>
        <p:cxnSp>
          <p:nvCxnSpPr>
            <p:cNvPr id="322" name="直接连接符 30">
              <a:extLst>
                <a:ext uri="{FF2B5EF4-FFF2-40B4-BE49-F238E27FC236}">
                  <a16:creationId xmlns:a16="http://schemas.microsoft.com/office/drawing/2014/main" id="{B5C8F5BB-92F9-4410-BA90-92E2E0CC1590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3" name="直接连接符 31">
              <a:extLst>
                <a:ext uri="{FF2B5EF4-FFF2-40B4-BE49-F238E27FC236}">
                  <a16:creationId xmlns:a16="http://schemas.microsoft.com/office/drawing/2014/main" id="{40CFDABF-54E0-4146-86AA-3BFD8F5EC03A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4" name="直接连接符 32">
              <a:extLst>
                <a:ext uri="{FF2B5EF4-FFF2-40B4-BE49-F238E27FC236}">
                  <a16:creationId xmlns:a16="http://schemas.microsoft.com/office/drawing/2014/main" id="{605EC365-2AD5-42D5-BD08-B33358CE65C7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25" name="文本框 33">
            <a:extLst>
              <a:ext uri="{FF2B5EF4-FFF2-40B4-BE49-F238E27FC236}">
                <a16:creationId xmlns:a16="http://schemas.microsoft.com/office/drawing/2014/main" id="{60780349-728F-4403-81BE-2971060F5AE5}"/>
              </a:ext>
            </a:extLst>
          </p:cNvPr>
          <p:cNvSpPr txBox="1"/>
          <p:nvPr/>
        </p:nvSpPr>
        <p:spPr>
          <a:xfrm>
            <a:off x="8339296" y="3090918"/>
            <a:ext cx="100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altLang="zh-CN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ex ) ISS-313</a:t>
            </a:r>
            <a:endParaRPr lang="zh-CN" altLang="en-US" sz="12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4 Regular" pitchFamily="2" charset="-127"/>
              <a:ea typeface="프리젠테이션 4 Regular" pitchFamily="2" charset="-127"/>
              <a:cs typeface="Arial" panose="020B0604020202020204" pitchFamily="34" charset="0"/>
            </a:endParaRPr>
          </a:p>
        </p:txBody>
      </p:sp>
      <p:grpSp>
        <p:nvGrpSpPr>
          <p:cNvPr id="326" name="组合 34">
            <a:extLst>
              <a:ext uri="{FF2B5EF4-FFF2-40B4-BE49-F238E27FC236}">
                <a16:creationId xmlns:a16="http://schemas.microsoft.com/office/drawing/2014/main" id="{BEC02934-F1DD-40C4-8ACF-9F0C64E051FE}"/>
              </a:ext>
            </a:extLst>
          </p:cNvPr>
          <p:cNvGrpSpPr/>
          <p:nvPr/>
        </p:nvGrpSpPr>
        <p:grpSpPr>
          <a:xfrm>
            <a:off x="8477346" y="4354969"/>
            <a:ext cx="1335443" cy="152819"/>
            <a:chOff x="1757687" y="6226552"/>
            <a:chExt cx="1612382" cy="152819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327" name="Group 14">
              <a:extLst>
                <a:ext uri="{FF2B5EF4-FFF2-40B4-BE49-F238E27FC236}">
                  <a16:creationId xmlns:a16="http://schemas.microsoft.com/office/drawing/2014/main" id="{E0119D02-FFE5-4E3F-99B0-0463A8C62FD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7687" y="6226552"/>
              <a:ext cx="153730" cy="152819"/>
              <a:chOff x="-4" y="-6"/>
              <a:chExt cx="1676" cy="1666"/>
            </a:xfrm>
            <a:grpFill/>
          </p:grpSpPr>
          <p:sp>
            <p:nvSpPr>
              <p:cNvPr id="330" name="Freeform 15">
                <a:extLst>
                  <a:ext uri="{FF2B5EF4-FFF2-40B4-BE49-F238E27FC236}">
                    <a16:creationId xmlns:a16="http://schemas.microsoft.com/office/drawing/2014/main" id="{903F1C35-3A3B-4ED7-83B8-94A25216D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-6"/>
                <a:ext cx="1676" cy="750"/>
              </a:xfrm>
              <a:custGeom>
                <a:avLst/>
                <a:gdLst>
                  <a:gd name="T0" fmla="*/ 361 w 704"/>
                  <a:gd name="T1" fmla="*/ 42 h 315"/>
                  <a:gd name="T2" fmla="*/ 343 w 704"/>
                  <a:gd name="T3" fmla="*/ 42 h 315"/>
                  <a:gd name="T4" fmla="*/ 667 w 704"/>
                  <a:gd name="T5" fmla="*/ 302 h 315"/>
                  <a:gd name="T6" fmla="*/ 697 w 704"/>
                  <a:gd name="T7" fmla="*/ 299 h 315"/>
                  <a:gd name="T8" fmla="*/ 694 w 704"/>
                  <a:gd name="T9" fmla="*/ 269 h 315"/>
                  <a:gd name="T10" fmla="*/ 370 w 704"/>
                  <a:gd name="T11" fmla="*/ 8 h 315"/>
                  <a:gd name="T12" fmla="*/ 334 w 704"/>
                  <a:gd name="T13" fmla="*/ 9 h 315"/>
                  <a:gd name="T14" fmla="*/ 10 w 704"/>
                  <a:gd name="T15" fmla="*/ 274 h 315"/>
                  <a:gd name="T16" fmla="*/ 7 w 704"/>
                  <a:gd name="T17" fmla="*/ 304 h 315"/>
                  <a:gd name="T18" fmla="*/ 37 w 704"/>
                  <a:gd name="T19" fmla="*/ 307 h 315"/>
                  <a:gd name="T20" fmla="*/ 37 w 704"/>
                  <a:gd name="T21" fmla="*/ 307 h 315"/>
                  <a:gd name="T22" fmla="*/ 361 w 704"/>
                  <a:gd name="T23" fmla="*/ 4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315">
                    <a:moveTo>
                      <a:pt x="361" y="42"/>
                    </a:moveTo>
                    <a:cubicBezTo>
                      <a:pt x="356" y="46"/>
                      <a:pt x="348" y="46"/>
                      <a:pt x="343" y="42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10"/>
                      <a:pt x="690" y="308"/>
                      <a:pt x="697" y="299"/>
                    </a:cubicBezTo>
                    <a:cubicBezTo>
                      <a:pt x="704" y="290"/>
                      <a:pt x="703" y="276"/>
                      <a:pt x="694" y="269"/>
                    </a:cubicBez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9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2"/>
                      <a:pt x="0" y="295"/>
                      <a:pt x="7" y="304"/>
                    </a:cubicBezTo>
                    <a:cubicBezTo>
                      <a:pt x="15" y="314"/>
                      <a:pt x="28" y="315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lnTo>
                      <a:pt x="361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Freeform 16">
                <a:extLst>
                  <a:ext uri="{FF2B5EF4-FFF2-40B4-BE49-F238E27FC236}">
                    <a16:creationId xmlns:a16="http://schemas.microsoft.com/office/drawing/2014/main" id="{60321C6A-5541-4830-9853-5CF78CF1B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277"/>
                <a:ext cx="1676" cy="1383"/>
              </a:xfrm>
              <a:custGeom>
                <a:avLst/>
                <a:gdLst>
                  <a:gd name="T0" fmla="*/ 694 w 704"/>
                  <a:gd name="T1" fmla="*/ 268 h 581"/>
                  <a:gd name="T2" fmla="*/ 370 w 704"/>
                  <a:gd name="T3" fmla="*/ 8 h 581"/>
                  <a:gd name="T4" fmla="*/ 334 w 704"/>
                  <a:gd name="T5" fmla="*/ 8 h 581"/>
                  <a:gd name="T6" fmla="*/ 10 w 704"/>
                  <a:gd name="T7" fmla="*/ 274 h 581"/>
                  <a:gd name="T8" fmla="*/ 7 w 704"/>
                  <a:gd name="T9" fmla="*/ 304 h 581"/>
                  <a:gd name="T10" fmla="*/ 7 w 704"/>
                  <a:gd name="T11" fmla="*/ 304 h 581"/>
                  <a:gd name="T12" fmla="*/ 37 w 704"/>
                  <a:gd name="T13" fmla="*/ 307 h 581"/>
                  <a:gd name="T14" fmla="*/ 37 w 704"/>
                  <a:gd name="T15" fmla="*/ 307 h 581"/>
                  <a:gd name="T16" fmla="*/ 83 w 704"/>
                  <a:gd name="T17" fmla="*/ 269 h 581"/>
                  <a:gd name="T18" fmla="*/ 83 w 704"/>
                  <a:gd name="T19" fmla="*/ 516 h 581"/>
                  <a:gd name="T20" fmla="*/ 148 w 704"/>
                  <a:gd name="T21" fmla="*/ 581 h 581"/>
                  <a:gd name="T22" fmla="*/ 304 w 704"/>
                  <a:gd name="T23" fmla="*/ 581 h 581"/>
                  <a:gd name="T24" fmla="*/ 304 w 704"/>
                  <a:gd name="T25" fmla="*/ 412 h 581"/>
                  <a:gd name="T26" fmla="*/ 314 w 704"/>
                  <a:gd name="T27" fmla="*/ 401 h 581"/>
                  <a:gd name="T28" fmla="*/ 390 w 704"/>
                  <a:gd name="T29" fmla="*/ 401 h 581"/>
                  <a:gd name="T30" fmla="*/ 400 w 704"/>
                  <a:gd name="T31" fmla="*/ 412 h 581"/>
                  <a:gd name="T32" fmla="*/ 400 w 704"/>
                  <a:gd name="T33" fmla="*/ 581 h 581"/>
                  <a:gd name="T34" fmla="*/ 556 w 704"/>
                  <a:gd name="T35" fmla="*/ 581 h 581"/>
                  <a:gd name="T36" fmla="*/ 621 w 704"/>
                  <a:gd name="T37" fmla="*/ 516 h 581"/>
                  <a:gd name="T38" fmla="*/ 621 w 704"/>
                  <a:gd name="T39" fmla="*/ 265 h 581"/>
                  <a:gd name="T40" fmla="*/ 667 w 704"/>
                  <a:gd name="T41" fmla="*/ 302 h 581"/>
                  <a:gd name="T42" fmla="*/ 697 w 704"/>
                  <a:gd name="T43" fmla="*/ 298 h 581"/>
                  <a:gd name="T44" fmla="*/ 697 w 704"/>
                  <a:gd name="T45" fmla="*/ 298 h 581"/>
                  <a:gd name="T46" fmla="*/ 694 w 704"/>
                  <a:gd name="T47" fmla="*/ 2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4" h="581">
                    <a:moveTo>
                      <a:pt x="694" y="268"/>
                    </a:move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8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1"/>
                      <a:pt x="0" y="295"/>
                      <a:pt x="7" y="304"/>
                    </a:cubicBezTo>
                    <a:cubicBezTo>
                      <a:pt x="7" y="304"/>
                      <a:pt x="7" y="304"/>
                      <a:pt x="7" y="304"/>
                    </a:cubicBezTo>
                    <a:cubicBezTo>
                      <a:pt x="15" y="313"/>
                      <a:pt x="28" y="314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516"/>
                      <a:pt x="83" y="516"/>
                      <a:pt x="83" y="516"/>
                    </a:cubicBezTo>
                    <a:cubicBezTo>
                      <a:pt x="83" y="552"/>
                      <a:pt x="112" y="581"/>
                      <a:pt x="148" y="581"/>
                    </a:cubicBezTo>
                    <a:cubicBezTo>
                      <a:pt x="304" y="581"/>
                      <a:pt x="304" y="581"/>
                      <a:pt x="304" y="581"/>
                    </a:cubicBezTo>
                    <a:cubicBezTo>
                      <a:pt x="304" y="412"/>
                      <a:pt x="304" y="412"/>
                      <a:pt x="304" y="412"/>
                    </a:cubicBezTo>
                    <a:cubicBezTo>
                      <a:pt x="304" y="406"/>
                      <a:pt x="308" y="401"/>
                      <a:pt x="314" y="401"/>
                    </a:cubicBezTo>
                    <a:cubicBezTo>
                      <a:pt x="390" y="401"/>
                      <a:pt x="390" y="401"/>
                      <a:pt x="390" y="401"/>
                    </a:cubicBezTo>
                    <a:cubicBezTo>
                      <a:pt x="396" y="401"/>
                      <a:pt x="400" y="406"/>
                      <a:pt x="400" y="412"/>
                    </a:cubicBezTo>
                    <a:cubicBezTo>
                      <a:pt x="400" y="581"/>
                      <a:pt x="400" y="581"/>
                      <a:pt x="400" y="581"/>
                    </a:cubicBezTo>
                    <a:cubicBezTo>
                      <a:pt x="556" y="581"/>
                      <a:pt x="556" y="581"/>
                      <a:pt x="556" y="581"/>
                    </a:cubicBezTo>
                    <a:cubicBezTo>
                      <a:pt x="592" y="581"/>
                      <a:pt x="621" y="552"/>
                      <a:pt x="621" y="516"/>
                    </a:cubicBezTo>
                    <a:cubicBezTo>
                      <a:pt x="621" y="265"/>
                      <a:pt x="621" y="265"/>
                      <a:pt x="621" y="265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09"/>
                      <a:pt x="690" y="308"/>
                      <a:pt x="697" y="298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704" y="289"/>
                      <a:pt x="703" y="275"/>
                      <a:pt x="694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28" name="Freeform 25">
              <a:extLst>
                <a:ext uri="{FF2B5EF4-FFF2-40B4-BE49-F238E27FC236}">
                  <a16:creationId xmlns:a16="http://schemas.microsoft.com/office/drawing/2014/main" id="{CB211D6A-A54E-4FA3-A786-BCC2A27FEFF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502" y="6226858"/>
              <a:ext cx="152278" cy="152204"/>
            </a:xfrm>
            <a:custGeom>
              <a:avLst/>
              <a:gdLst>
                <a:gd name="T0" fmla="*/ 438 w 800"/>
                <a:gd name="T1" fmla="*/ 64 h 800"/>
                <a:gd name="T2" fmla="*/ 438 w 800"/>
                <a:gd name="T3" fmla="*/ 298 h 800"/>
                <a:gd name="T4" fmla="*/ 502 w 800"/>
                <a:gd name="T5" fmla="*/ 362 h 800"/>
                <a:gd name="T6" fmla="*/ 736 w 800"/>
                <a:gd name="T7" fmla="*/ 362 h 800"/>
                <a:gd name="T8" fmla="*/ 800 w 800"/>
                <a:gd name="T9" fmla="*/ 298 h 800"/>
                <a:gd name="T10" fmla="*/ 736 w 800"/>
                <a:gd name="T11" fmla="*/ 0 h 800"/>
                <a:gd name="T12" fmla="*/ 502 w 800"/>
                <a:gd name="T13" fmla="*/ 0 h 800"/>
                <a:gd name="T14" fmla="*/ 64 w 800"/>
                <a:gd name="T15" fmla="*/ 437 h 800"/>
                <a:gd name="T16" fmla="*/ 0 w 800"/>
                <a:gd name="T17" fmla="*/ 502 h 800"/>
                <a:gd name="T18" fmla="*/ 64 w 800"/>
                <a:gd name="T19" fmla="*/ 800 h 800"/>
                <a:gd name="T20" fmla="*/ 298 w 800"/>
                <a:gd name="T21" fmla="*/ 800 h 800"/>
                <a:gd name="T22" fmla="*/ 362 w 800"/>
                <a:gd name="T23" fmla="*/ 736 h 800"/>
                <a:gd name="T24" fmla="*/ 362 w 800"/>
                <a:gd name="T25" fmla="*/ 502 h 800"/>
                <a:gd name="T26" fmla="*/ 298 w 800"/>
                <a:gd name="T27" fmla="*/ 438 h 800"/>
                <a:gd name="T28" fmla="*/ 64 w 800"/>
                <a:gd name="T29" fmla="*/ 437 h 800"/>
                <a:gd name="T30" fmla="*/ 502 w 800"/>
                <a:gd name="T31" fmla="*/ 437 h 800"/>
                <a:gd name="T32" fmla="*/ 438 w 800"/>
                <a:gd name="T33" fmla="*/ 502 h 800"/>
                <a:gd name="T34" fmla="*/ 502 w 800"/>
                <a:gd name="T35" fmla="*/ 800 h 800"/>
                <a:gd name="T36" fmla="*/ 736 w 800"/>
                <a:gd name="T37" fmla="*/ 800 h 800"/>
                <a:gd name="T38" fmla="*/ 800 w 800"/>
                <a:gd name="T39" fmla="*/ 736 h 800"/>
                <a:gd name="T40" fmla="*/ 800 w 800"/>
                <a:gd name="T41" fmla="*/ 502 h 800"/>
                <a:gd name="T42" fmla="*/ 736 w 800"/>
                <a:gd name="T43" fmla="*/ 438 h 800"/>
                <a:gd name="T44" fmla="*/ 502 w 800"/>
                <a:gd name="T45" fmla="*/ 437 h 800"/>
                <a:gd name="T46" fmla="*/ 298 w 800"/>
                <a:gd name="T47" fmla="*/ 437 h 800"/>
                <a:gd name="T48" fmla="*/ 64 w 800"/>
                <a:gd name="T49" fmla="*/ 0 h 800"/>
                <a:gd name="T50" fmla="*/ 0 w 800"/>
                <a:gd name="T51" fmla="*/ 64 h 800"/>
                <a:gd name="T52" fmla="*/ 64 w 800"/>
                <a:gd name="T53" fmla="*/ 362 h 800"/>
                <a:gd name="T54" fmla="*/ 298 w 800"/>
                <a:gd name="T55" fmla="*/ 362 h 800"/>
                <a:gd name="T56" fmla="*/ 362 w 800"/>
                <a:gd name="T57" fmla="*/ 298 h 800"/>
                <a:gd name="T58" fmla="*/ 362 w 800"/>
                <a:gd name="T59" fmla="*/ 64 h 800"/>
                <a:gd name="T60" fmla="*/ 298 w 800"/>
                <a:gd name="T61" fmla="*/ 0 h 800"/>
                <a:gd name="T62" fmla="*/ 64 w 800"/>
                <a:gd name="T63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800">
                  <a:moveTo>
                    <a:pt x="502" y="0"/>
                  </a:moveTo>
                  <a:cubicBezTo>
                    <a:pt x="466" y="0"/>
                    <a:pt x="438" y="29"/>
                    <a:pt x="438" y="64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38" y="298"/>
                    <a:pt x="438" y="298"/>
                    <a:pt x="438" y="298"/>
                  </a:cubicBezTo>
                  <a:cubicBezTo>
                    <a:pt x="437" y="334"/>
                    <a:pt x="466" y="362"/>
                    <a:pt x="502" y="362"/>
                  </a:cubicBezTo>
                  <a:cubicBezTo>
                    <a:pt x="502" y="362"/>
                    <a:pt x="502" y="362"/>
                    <a:pt x="502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71" y="362"/>
                    <a:pt x="800" y="334"/>
                    <a:pt x="800" y="298"/>
                  </a:cubicBezTo>
                  <a:cubicBezTo>
                    <a:pt x="800" y="298"/>
                    <a:pt x="800" y="298"/>
                    <a:pt x="800" y="298"/>
                  </a:cubicBezTo>
                  <a:cubicBezTo>
                    <a:pt x="800" y="64"/>
                    <a:pt x="800" y="64"/>
                    <a:pt x="800" y="64"/>
                  </a:cubicBezTo>
                  <a:cubicBezTo>
                    <a:pt x="800" y="29"/>
                    <a:pt x="771" y="0"/>
                    <a:pt x="736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moveTo>
                    <a:pt x="64" y="437"/>
                  </a:moveTo>
                  <a:cubicBezTo>
                    <a:pt x="29" y="437"/>
                    <a:pt x="0" y="466"/>
                    <a:pt x="0" y="502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71"/>
                    <a:pt x="29" y="800"/>
                    <a:pt x="64" y="800"/>
                  </a:cubicBezTo>
                  <a:cubicBezTo>
                    <a:pt x="64" y="800"/>
                    <a:pt x="64" y="800"/>
                    <a:pt x="64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334" y="800"/>
                    <a:pt x="362" y="771"/>
                    <a:pt x="362" y="736"/>
                  </a:cubicBezTo>
                  <a:cubicBezTo>
                    <a:pt x="362" y="736"/>
                    <a:pt x="362" y="736"/>
                    <a:pt x="362" y="736"/>
                  </a:cubicBezTo>
                  <a:cubicBezTo>
                    <a:pt x="362" y="502"/>
                    <a:pt x="362" y="502"/>
                    <a:pt x="362" y="502"/>
                  </a:cubicBezTo>
                  <a:cubicBezTo>
                    <a:pt x="363" y="466"/>
                    <a:pt x="334" y="438"/>
                    <a:pt x="298" y="438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7"/>
                    <a:pt x="298" y="437"/>
                    <a:pt x="298" y="437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7"/>
                    <a:pt x="64" y="437"/>
                    <a:pt x="64" y="437"/>
                  </a:cubicBezTo>
                  <a:moveTo>
                    <a:pt x="502" y="437"/>
                  </a:moveTo>
                  <a:cubicBezTo>
                    <a:pt x="466" y="437"/>
                    <a:pt x="438" y="466"/>
                    <a:pt x="438" y="502"/>
                  </a:cubicBezTo>
                  <a:cubicBezTo>
                    <a:pt x="438" y="502"/>
                    <a:pt x="438" y="502"/>
                    <a:pt x="438" y="502"/>
                  </a:cubicBezTo>
                  <a:cubicBezTo>
                    <a:pt x="438" y="736"/>
                    <a:pt x="438" y="736"/>
                    <a:pt x="438" y="736"/>
                  </a:cubicBezTo>
                  <a:cubicBezTo>
                    <a:pt x="437" y="771"/>
                    <a:pt x="466" y="800"/>
                    <a:pt x="502" y="800"/>
                  </a:cubicBezTo>
                  <a:cubicBezTo>
                    <a:pt x="502" y="800"/>
                    <a:pt x="502" y="800"/>
                    <a:pt x="502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71" y="800"/>
                    <a:pt x="800" y="771"/>
                    <a:pt x="800" y="736"/>
                  </a:cubicBezTo>
                  <a:cubicBezTo>
                    <a:pt x="800" y="736"/>
                    <a:pt x="800" y="736"/>
                    <a:pt x="800" y="736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466"/>
                    <a:pt x="771" y="438"/>
                    <a:pt x="736" y="438"/>
                  </a:cubicBezTo>
                  <a:cubicBezTo>
                    <a:pt x="736" y="438"/>
                    <a:pt x="736" y="438"/>
                    <a:pt x="736" y="438"/>
                  </a:cubicBezTo>
                  <a:cubicBezTo>
                    <a:pt x="736" y="437"/>
                    <a:pt x="736" y="437"/>
                    <a:pt x="736" y="437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502" y="437"/>
                    <a:pt x="502" y="437"/>
                    <a:pt x="502" y="437"/>
                  </a:cubicBezTo>
                  <a:moveTo>
                    <a:pt x="298" y="437"/>
                  </a:moveTo>
                  <a:cubicBezTo>
                    <a:pt x="298" y="437"/>
                    <a:pt x="298" y="437"/>
                    <a:pt x="298" y="437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34"/>
                    <a:pt x="29" y="362"/>
                    <a:pt x="64" y="362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334" y="362"/>
                    <a:pt x="362" y="334"/>
                    <a:pt x="362" y="298"/>
                  </a:cubicBezTo>
                  <a:cubicBezTo>
                    <a:pt x="362" y="298"/>
                    <a:pt x="362" y="298"/>
                    <a:pt x="362" y="298"/>
                  </a:cubicBezTo>
                  <a:cubicBezTo>
                    <a:pt x="362" y="64"/>
                    <a:pt x="362" y="64"/>
                    <a:pt x="362" y="64"/>
                  </a:cubicBezTo>
                  <a:cubicBezTo>
                    <a:pt x="363" y="29"/>
                    <a:pt x="334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9" name="Freeform 29">
              <a:extLst>
                <a:ext uri="{FF2B5EF4-FFF2-40B4-BE49-F238E27FC236}">
                  <a16:creationId xmlns:a16="http://schemas.microsoft.com/office/drawing/2014/main" id="{81652712-8A09-49E2-8AC6-D8F67BCC51A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44911" y="6226818"/>
              <a:ext cx="125158" cy="152284"/>
            </a:xfrm>
            <a:custGeom>
              <a:avLst/>
              <a:gdLst>
                <a:gd name="T0" fmla="*/ 482 w 552"/>
                <a:gd name="T1" fmla="*/ 672 h 672"/>
                <a:gd name="T2" fmla="*/ 486 w 552"/>
                <a:gd name="T3" fmla="*/ 668 h 672"/>
                <a:gd name="T4" fmla="*/ 69 w 552"/>
                <a:gd name="T5" fmla="*/ 672 h 672"/>
                <a:gd name="T6" fmla="*/ 73 w 552"/>
                <a:gd name="T7" fmla="*/ 668 h 672"/>
                <a:gd name="T8" fmla="*/ 0 w 552"/>
                <a:gd name="T9" fmla="*/ 603 h 672"/>
                <a:gd name="T10" fmla="*/ 224 w 552"/>
                <a:gd name="T11" fmla="*/ 379 h 672"/>
                <a:gd name="T12" fmla="*/ 327 w 552"/>
                <a:gd name="T13" fmla="*/ 379 h 672"/>
                <a:gd name="T14" fmla="*/ 551 w 552"/>
                <a:gd name="T15" fmla="*/ 603 h 672"/>
                <a:gd name="T16" fmla="*/ 486 w 552"/>
                <a:gd name="T17" fmla="*/ 668 h 672"/>
                <a:gd name="T18" fmla="*/ 482 w 552"/>
                <a:gd name="T19" fmla="*/ 672 h 672"/>
                <a:gd name="T20" fmla="*/ 280 w 552"/>
                <a:gd name="T21" fmla="*/ 345 h 672"/>
                <a:gd name="T22" fmla="*/ 108 w 552"/>
                <a:gd name="T23" fmla="*/ 173 h 672"/>
                <a:gd name="T24" fmla="*/ 280 w 552"/>
                <a:gd name="T25" fmla="*/ 0 h 672"/>
                <a:gd name="T26" fmla="*/ 452 w 552"/>
                <a:gd name="T27" fmla="*/ 173 h 672"/>
                <a:gd name="T28" fmla="*/ 277 w 552"/>
                <a:gd name="T29" fmla="*/ 345 h 672"/>
                <a:gd name="T30" fmla="*/ 280 w 552"/>
                <a:gd name="T31" fmla="*/ 34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2" h="672">
                  <a:moveTo>
                    <a:pt x="482" y="672"/>
                  </a:moveTo>
                  <a:cubicBezTo>
                    <a:pt x="486" y="668"/>
                    <a:pt x="486" y="668"/>
                    <a:pt x="486" y="668"/>
                  </a:cubicBezTo>
                  <a:cubicBezTo>
                    <a:pt x="69" y="672"/>
                    <a:pt x="69" y="672"/>
                    <a:pt x="69" y="672"/>
                  </a:cubicBezTo>
                  <a:cubicBezTo>
                    <a:pt x="73" y="668"/>
                    <a:pt x="73" y="668"/>
                    <a:pt x="73" y="668"/>
                  </a:cubicBezTo>
                  <a:cubicBezTo>
                    <a:pt x="35" y="668"/>
                    <a:pt x="0" y="641"/>
                    <a:pt x="0" y="603"/>
                  </a:cubicBezTo>
                  <a:cubicBezTo>
                    <a:pt x="0" y="479"/>
                    <a:pt x="100" y="379"/>
                    <a:pt x="224" y="379"/>
                  </a:cubicBezTo>
                  <a:cubicBezTo>
                    <a:pt x="327" y="379"/>
                    <a:pt x="327" y="379"/>
                    <a:pt x="327" y="379"/>
                  </a:cubicBezTo>
                  <a:cubicBezTo>
                    <a:pt x="451" y="379"/>
                    <a:pt x="551" y="479"/>
                    <a:pt x="551" y="603"/>
                  </a:cubicBezTo>
                  <a:cubicBezTo>
                    <a:pt x="552" y="641"/>
                    <a:pt x="525" y="668"/>
                    <a:pt x="486" y="668"/>
                  </a:cubicBezTo>
                  <a:cubicBezTo>
                    <a:pt x="482" y="672"/>
                    <a:pt x="482" y="672"/>
                    <a:pt x="482" y="672"/>
                  </a:cubicBezTo>
                  <a:close/>
                  <a:moveTo>
                    <a:pt x="280" y="345"/>
                  </a:moveTo>
                  <a:cubicBezTo>
                    <a:pt x="185" y="345"/>
                    <a:pt x="108" y="268"/>
                    <a:pt x="108" y="173"/>
                  </a:cubicBezTo>
                  <a:cubicBezTo>
                    <a:pt x="108" y="78"/>
                    <a:pt x="185" y="0"/>
                    <a:pt x="280" y="0"/>
                  </a:cubicBezTo>
                  <a:cubicBezTo>
                    <a:pt x="375" y="0"/>
                    <a:pt x="452" y="78"/>
                    <a:pt x="452" y="173"/>
                  </a:cubicBezTo>
                  <a:cubicBezTo>
                    <a:pt x="452" y="268"/>
                    <a:pt x="372" y="345"/>
                    <a:pt x="277" y="345"/>
                  </a:cubicBezTo>
                  <a:cubicBezTo>
                    <a:pt x="280" y="345"/>
                    <a:pt x="280" y="345"/>
                    <a:pt x="280" y="3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32" name="组合 43">
            <a:extLst>
              <a:ext uri="{FF2B5EF4-FFF2-40B4-BE49-F238E27FC236}">
                <a16:creationId xmlns:a16="http://schemas.microsoft.com/office/drawing/2014/main" id="{09B870DF-6621-4722-89A4-D972C2C375E2}"/>
              </a:ext>
            </a:extLst>
          </p:cNvPr>
          <p:cNvGrpSpPr/>
          <p:nvPr/>
        </p:nvGrpSpPr>
        <p:grpSpPr>
          <a:xfrm>
            <a:off x="8225723" y="3460932"/>
            <a:ext cx="1689760" cy="900722"/>
            <a:chOff x="4982344" y="2844974"/>
            <a:chExt cx="2208145" cy="900722"/>
          </a:xfrm>
        </p:grpSpPr>
        <p:sp>
          <p:nvSpPr>
            <p:cNvPr id="333" name="文本框 44">
              <a:extLst>
                <a:ext uri="{FF2B5EF4-FFF2-40B4-BE49-F238E27FC236}">
                  <a16:creationId xmlns:a16="http://schemas.microsoft.com/office/drawing/2014/main" id="{57E943EB-88BE-4DD0-99D1-46F8CE248217}"/>
                </a:ext>
              </a:extLst>
            </p:cNvPr>
            <p:cNvSpPr txBox="1"/>
            <p:nvPr/>
          </p:nvSpPr>
          <p:spPr>
            <a:xfrm>
              <a:off x="4982345" y="2844974"/>
              <a:ext cx="220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solidFill>
                    <a:srgbClr val="A0A0AA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Issue Property Info</a:t>
              </a:r>
              <a:endParaRPr lang="zh-CN" altLang="en-US" sz="1200" dirty="0">
                <a:solidFill>
                  <a:srgbClr val="A0A0AA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334" name="文本框 45">
              <a:extLst>
                <a:ext uri="{FF2B5EF4-FFF2-40B4-BE49-F238E27FC236}">
                  <a16:creationId xmlns:a16="http://schemas.microsoft.com/office/drawing/2014/main" id="{EF294847-96E4-49C4-80F2-E82DFEFE6A36}"/>
                </a:ext>
              </a:extLst>
            </p:cNvPr>
            <p:cNvSpPr txBox="1"/>
            <p:nvPr/>
          </p:nvSpPr>
          <p:spPr>
            <a:xfrm>
              <a:off x="4982344" y="3099365"/>
              <a:ext cx="20437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이슈 </a:t>
              </a:r>
              <a:r>
                <a:rPr lang="ko-KR" altLang="en-US" sz="1200" dirty="0" err="1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할당자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이슈 생성일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이슈 </a:t>
              </a:r>
              <a:r>
                <a:rPr lang="ko-KR" altLang="en-US" sz="1200" dirty="0" err="1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상태값</a:t>
              </a:r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 등</a:t>
              </a:r>
              <a:r>
                <a:rPr lang="en-US" altLang="ko-KR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.</a:t>
              </a:r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</p:grpSp>
      <p:sp>
        <p:nvSpPr>
          <p:cNvPr id="335" name="PA-图片 7">
            <a:extLst>
              <a:ext uri="{FF2B5EF4-FFF2-40B4-BE49-F238E27FC236}">
                <a16:creationId xmlns:a16="http://schemas.microsoft.com/office/drawing/2014/main" id="{7346E82A-55E8-4F9A-AE5D-BD88B7AD77B8}"/>
              </a:ext>
            </a:extLst>
          </p:cNvPr>
          <p:cNvSpPr/>
          <p:nvPr/>
        </p:nvSpPr>
        <p:spPr>
          <a:xfrm>
            <a:off x="9998477" y="3267238"/>
            <a:ext cx="1753253" cy="2309455"/>
          </a:xfrm>
          <a:prstGeom prst="roundRect">
            <a:avLst>
              <a:gd name="adj" fmla="val 9089"/>
            </a:avLst>
          </a:prstGeom>
          <a:gradFill>
            <a:gsLst>
              <a:gs pos="30000">
                <a:srgbClr val="010307"/>
              </a:gs>
              <a:gs pos="100000">
                <a:srgbClr val="2B4147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36" name="任意多边形: 形状 14">
            <a:extLst>
              <a:ext uri="{FF2B5EF4-FFF2-40B4-BE49-F238E27FC236}">
                <a16:creationId xmlns:a16="http://schemas.microsoft.com/office/drawing/2014/main" id="{3651F6F8-315F-4448-9625-813EADB504D0}"/>
              </a:ext>
            </a:extLst>
          </p:cNvPr>
          <p:cNvSpPr/>
          <p:nvPr/>
        </p:nvSpPr>
        <p:spPr>
          <a:xfrm>
            <a:off x="9996051" y="3267238"/>
            <a:ext cx="1758641" cy="132315"/>
          </a:xfrm>
          <a:custGeom>
            <a:avLst/>
            <a:gdLst>
              <a:gd name="connsiteX0" fmla="*/ 190838 w 2113714"/>
              <a:gd name="connsiteY0" fmla="*/ 0 h 184666"/>
              <a:gd name="connsiteX1" fmla="*/ 1922876 w 2113714"/>
              <a:gd name="connsiteY1" fmla="*/ 0 h 184666"/>
              <a:gd name="connsiteX2" fmla="*/ 2100156 w 2113714"/>
              <a:gd name="connsiteY2" fmla="*/ 117509 h 184666"/>
              <a:gd name="connsiteX3" fmla="*/ 2113714 w 2113714"/>
              <a:gd name="connsiteY3" fmla="*/ 184666 h 184666"/>
              <a:gd name="connsiteX4" fmla="*/ 0 w 2113714"/>
              <a:gd name="connsiteY4" fmla="*/ 184666 h 184666"/>
              <a:gd name="connsiteX5" fmla="*/ 13559 w 2113714"/>
              <a:gd name="connsiteY5" fmla="*/ 117509 h 184666"/>
              <a:gd name="connsiteX6" fmla="*/ 190838 w 2113714"/>
              <a:gd name="connsiteY6" fmla="*/ 0 h 1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3714" h="184666">
                <a:moveTo>
                  <a:pt x="190838" y="0"/>
                </a:moveTo>
                <a:lnTo>
                  <a:pt x="1922876" y="0"/>
                </a:lnTo>
                <a:cubicBezTo>
                  <a:pt x="2002571" y="0"/>
                  <a:pt x="2070948" y="48454"/>
                  <a:pt x="2100156" y="117509"/>
                </a:cubicBezTo>
                <a:lnTo>
                  <a:pt x="2113714" y="184666"/>
                </a:lnTo>
                <a:lnTo>
                  <a:pt x="0" y="184666"/>
                </a:lnTo>
                <a:lnTo>
                  <a:pt x="13559" y="117509"/>
                </a:lnTo>
                <a:cubicBezTo>
                  <a:pt x="42767" y="48454"/>
                  <a:pt x="111144" y="0"/>
                  <a:pt x="190838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37" name="组合 16">
            <a:extLst>
              <a:ext uri="{FF2B5EF4-FFF2-40B4-BE49-F238E27FC236}">
                <a16:creationId xmlns:a16="http://schemas.microsoft.com/office/drawing/2014/main" id="{5C03436B-308E-461A-BA31-7921C0BA7490}"/>
              </a:ext>
            </a:extLst>
          </p:cNvPr>
          <p:cNvGrpSpPr/>
          <p:nvPr/>
        </p:nvGrpSpPr>
        <p:grpSpPr>
          <a:xfrm>
            <a:off x="11328162" y="3700411"/>
            <a:ext cx="345309" cy="132315"/>
            <a:chOff x="5726939" y="1059792"/>
            <a:chExt cx="340303" cy="108000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338" name="组合 17">
              <a:extLst>
                <a:ext uri="{FF2B5EF4-FFF2-40B4-BE49-F238E27FC236}">
                  <a16:creationId xmlns:a16="http://schemas.microsoft.com/office/drawing/2014/main" id="{38FD05A9-4887-475C-8FF1-F83FE309A9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6939" y="1088592"/>
              <a:ext cx="167118" cy="50400"/>
              <a:chOff x="8137529" y="1397739"/>
              <a:chExt cx="179059" cy="54000"/>
            </a:xfrm>
            <a:grpFill/>
          </p:grpSpPr>
          <p:sp>
            <p:nvSpPr>
              <p:cNvPr id="342" name="椭圆 21">
                <a:extLst>
                  <a:ext uri="{FF2B5EF4-FFF2-40B4-BE49-F238E27FC236}">
                    <a16:creationId xmlns:a16="http://schemas.microsoft.com/office/drawing/2014/main" id="{F279062F-AEB9-42D6-A6C4-880F828E3C2F}"/>
                  </a:ext>
                </a:extLst>
              </p:cNvPr>
              <p:cNvSpPr/>
              <p:nvPr/>
            </p:nvSpPr>
            <p:spPr>
              <a:xfrm>
                <a:off x="813752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343" name="椭圆 22">
                <a:extLst>
                  <a:ext uri="{FF2B5EF4-FFF2-40B4-BE49-F238E27FC236}">
                    <a16:creationId xmlns:a16="http://schemas.microsoft.com/office/drawing/2014/main" id="{C0D23E1C-273E-4B69-95C5-59FB5B91CB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0058" y="1397739"/>
                <a:ext cx="54000" cy="54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344" name="椭圆 23">
                <a:extLst>
                  <a:ext uri="{FF2B5EF4-FFF2-40B4-BE49-F238E27FC236}">
                    <a16:creationId xmlns:a16="http://schemas.microsoft.com/office/drawing/2014/main" id="{F0A5C63A-0C2F-4774-A793-F82EA8969C3C}"/>
                  </a:ext>
                </a:extLst>
              </p:cNvPr>
              <p:cNvSpPr/>
              <p:nvPr/>
            </p:nvSpPr>
            <p:spPr>
              <a:xfrm>
                <a:off x="8270869" y="14018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  <p:grpSp>
          <p:nvGrpSpPr>
            <p:cNvPr id="339" name="组合 18">
              <a:extLst>
                <a:ext uri="{FF2B5EF4-FFF2-40B4-BE49-F238E27FC236}">
                  <a16:creationId xmlns:a16="http://schemas.microsoft.com/office/drawing/2014/main" id="{B37C9F90-9DC3-4A81-BBC4-D62E17247F6C}"/>
                </a:ext>
              </a:extLst>
            </p:cNvPr>
            <p:cNvGrpSpPr/>
            <p:nvPr/>
          </p:nvGrpSpPr>
          <p:grpSpPr>
            <a:xfrm>
              <a:off x="5959242" y="1059792"/>
              <a:ext cx="108000" cy="108000"/>
              <a:chOff x="5961590" y="1027456"/>
              <a:chExt cx="108000" cy="108000"/>
            </a:xfrm>
            <a:grpFill/>
          </p:grpSpPr>
          <p:sp>
            <p:nvSpPr>
              <p:cNvPr id="340" name="椭圆 19">
                <a:extLst>
                  <a:ext uri="{FF2B5EF4-FFF2-40B4-BE49-F238E27FC236}">
                    <a16:creationId xmlns:a16="http://schemas.microsoft.com/office/drawing/2014/main" id="{7519C27B-2A81-4371-9DF4-2E53DF7F98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3736" y="1059602"/>
                <a:ext cx="43709" cy="437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  <p:sp>
            <p:nvSpPr>
              <p:cNvPr id="341" name="椭圆 20">
                <a:extLst>
                  <a:ext uri="{FF2B5EF4-FFF2-40B4-BE49-F238E27FC236}">
                    <a16:creationId xmlns:a16="http://schemas.microsoft.com/office/drawing/2014/main" id="{01060E30-6E4D-4D1A-9FE9-E5D32EEEE12B}"/>
                  </a:ext>
                </a:extLst>
              </p:cNvPr>
              <p:cNvSpPr/>
              <p:nvPr/>
            </p:nvSpPr>
            <p:spPr>
              <a:xfrm>
                <a:off x="5961590" y="1027456"/>
                <a:ext cx="108000" cy="108000"/>
              </a:xfrm>
              <a:prstGeom prst="ellipse">
                <a:avLst/>
              </a:prstGeom>
              <a:noFill/>
              <a:ln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noFill/>
                </a:endParaRPr>
              </a:p>
            </p:txBody>
          </p:sp>
        </p:grpSp>
      </p:grpSp>
      <p:sp>
        <p:nvSpPr>
          <p:cNvPr id="345" name="文本框 24">
            <a:extLst>
              <a:ext uri="{FF2B5EF4-FFF2-40B4-BE49-F238E27FC236}">
                <a16:creationId xmlns:a16="http://schemas.microsoft.com/office/drawing/2014/main" id="{3DD4BC4F-29FA-4697-AB2D-50849734A8B2}"/>
              </a:ext>
            </a:extLst>
          </p:cNvPr>
          <p:cNvSpPr txBox="1"/>
          <p:nvPr/>
        </p:nvSpPr>
        <p:spPr>
          <a:xfrm>
            <a:off x="10001510" y="3626035"/>
            <a:ext cx="1521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하위 </a:t>
            </a:r>
            <a:r>
              <a:rPr lang="en-US" altLang="ko-KR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&amp; </a:t>
            </a:r>
            <a:r>
              <a:rPr lang="ko-KR" altLang="en-US" sz="16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연결 이슈</a:t>
            </a:r>
            <a:endParaRPr lang="zh-CN" altLang="en-US" sz="16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프리젠테이션 5 Medium" pitchFamily="2" charset="-127"/>
              <a:ea typeface="프리젠테이션 5 Medium" pitchFamily="2" charset="-127"/>
              <a:cs typeface="Arial" panose="020B0604020202020204" pitchFamily="34" charset="0"/>
            </a:endParaRPr>
          </a:p>
        </p:txBody>
      </p:sp>
      <p:grpSp>
        <p:nvGrpSpPr>
          <p:cNvPr id="346" name="组合 25">
            <a:extLst>
              <a:ext uri="{FF2B5EF4-FFF2-40B4-BE49-F238E27FC236}">
                <a16:creationId xmlns:a16="http://schemas.microsoft.com/office/drawing/2014/main" id="{350DAEBE-35DD-42CE-8D17-9230E42468B9}"/>
              </a:ext>
            </a:extLst>
          </p:cNvPr>
          <p:cNvGrpSpPr/>
          <p:nvPr/>
        </p:nvGrpSpPr>
        <p:grpSpPr>
          <a:xfrm>
            <a:off x="10094975" y="4096913"/>
            <a:ext cx="81042" cy="59531"/>
            <a:chOff x="7028138" y="1421606"/>
            <a:chExt cx="171158" cy="59531"/>
          </a:xfrm>
        </p:grpSpPr>
        <p:cxnSp>
          <p:nvCxnSpPr>
            <p:cNvPr id="347" name="直接连接符 26">
              <a:extLst>
                <a:ext uri="{FF2B5EF4-FFF2-40B4-BE49-F238E27FC236}">
                  <a16:creationId xmlns:a16="http://schemas.microsoft.com/office/drawing/2014/main" id="{46B428EE-B83E-4C73-99A0-9604E9D8D250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8" name="直接连接符 27">
              <a:extLst>
                <a:ext uri="{FF2B5EF4-FFF2-40B4-BE49-F238E27FC236}">
                  <a16:creationId xmlns:a16="http://schemas.microsoft.com/office/drawing/2014/main" id="{D84AFA42-4B9E-4764-B229-6667166643B3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9" name="直接连接符 28">
              <a:extLst>
                <a:ext uri="{FF2B5EF4-FFF2-40B4-BE49-F238E27FC236}">
                  <a16:creationId xmlns:a16="http://schemas.microsoft.com/office/drawing/2014/main" id="{98CDB34A-CE5C-492B-9AC6-10A6A7D2C09E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0" name="组合 29">
            <a:extLst>
              <a:ext uri="{FF2B5EF4-FFF2-40B4-BE49-F238E27FC236}">
                <a16:creationId xmlns:a16="http://schemas.microsoft.com/office/drawing/2014/main" id="{40A6411E-FE65-491F-9786-23487652BEA8}"/>
              </a:ext>
            </a:extLst>
          </p:cNvPr>
          <p:cNvGrpSpPr/>
          <p:nvPr/>
        </p:nvGrpSpPr>
        <p:grpSpPr>
          <a:xfrm>
            <a:off x="11513996" y="4083890"/>
            <a:ext cx="81042" cy="59531"/>
            <a:chOff x="7028138" y="1421606"/>
            <a:chExt cx="171158" cy="59531"/>
          </a:xfrm>
        </p:grpSpPr>
        <p:cxnSp>
          <p:nvCxnSpPr>
            <p:cNvPr id="351" name="直接连接符 30">
              <a:extLst>
                <a:ext uri="{FF2B5EF4-FFF2-40B4-BE49-F238E27FC236}">
                  <a16:creationId xmlns:a16="http://schemas.microsoft.com/office/drawing/2014/main" id="{FD7E8E9B-7FEA-4A5D-86B0-20309B3262AD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21606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2" name="直接连接符 31">
              <a:extLst>
                <a:ext uri="{FF2B5EF4-FFF2-40B4-BE49-F238E27FC236}">
                  <a16:creationId xmlns:a16="http://schemas.microsoft.com/office/drawing/2014/main" id="{5FA92418-17C7-40E0-99D9-8FB58BFD814C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51371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3" name="直接连接符 32">
              <a:extLst>
                <a:ext uri="{FF2B5EF4-FFF2-40B4-BE49-F238E27FC236}">
                  <a16:creationId xmlns:a16="http://schemas.microsoft.com/office/drawing/2014/main" id="{D0598669-3154-4260-B2FB-BB1CB58BC26C}"/>
                </a:ext>
              </a:extLst>
            </p:cNvPr>
            <p:cNvCxnSpPr>
              <a:cxnSpLocks/>
            </p:cNvCxnSpPr>
            <p:nvPr/>
          </p:nvCxnSpPr>
          <p:spPr>
            <a:xfrm>
              <a:off x="7028138" y="1481137"/>
              <a:ext cx="171158" cy="0"/>
            </a:xfrm>
            <a:prstGeom prst="line">
              <a:avLst/>
            </a:prstGeom>
            <a:noFill/>
            <a:ln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4" name="文本框 33">
            <a:extLst>
              <a:ext uri="{FF2B5EF4-FFF2-40B4-BE49-F238E27FC236}">
                <a16:creationId xmlns:a16="http://schemas.microsoft.com/office/drawing/2014/main" id="{B364F9DA-AF02-4D82-B197-E528BADE54EB}"/>
              </a:ext>
            </a:extLst>
          </p:cNvPr>
          <p:cNvSpPr txBox="1"/>
          <p:nvPr/>
        </p:nvSpPr>
        <p:spPr>
          <a:xfrm>
            <a:off x="10104467" y="3967159"/>
            <a:ext cx="1494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ex)sub-task,</a:t>
            </a:r>
            <a:r>
              <a:rPr lang="ko-KR" altLang="en-US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gradFill>
                  <a:gsLst>
                    <a:gs pos="40000">
                      <a:srgbClr val="58E2AD"/>
                    </a:gs>
                    <a:gs pos="60000">
                      <a:srgbClr val="70DDE8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linked</a:t>
            </a:r>
            <a:endParaRPr lang="zh-CN" altLang="en-US" sz="1200" dirty="0">
              <a:gradFill>
                <a:gsLst>
                  <a:gs pos="40000">
                    <a:srgbClr val="58E2AD"/>
                  </a:gs>
                  <a:gs pos="60000">
                    <a:srgbClr val="70DDE8"/>
                  </a:gs>
                </a:gsLst>
                <a:lin ang="27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5" name="组合 34">
            <a:extLst>
              <a:ext uri="{FF2B5EF4-FFF2-40B4-BE49-F238E27FC236}">
                <a16:creationId xmlns:a16="http://schemas.microsoft.com/office/drawing/2014/main" id="{674B0646-2870-46F9-BA52-6FBD8A85492A}"/>
              </a:ext>
            </a:extLst>
          </p:cNvPr>
          <p:cNvGrpSpPr/>
          <p:nvPr/>
        </p:nvGrpSpPr>
        <p:grpSpPr>
          <a:xfrm>
            <a:off x="10284557" y="5252230"/>
            <a:ext cx="1335443" cy="152819"/>
            <a:chOff x="1757687" y="6226552"/>
            <a:chExt cx="1612382" cy="152819"/>
          </a:xfrm>
          <a:gradFill>
            <a:gsLst>
              <a:gs pos="40000">
                <a:srgbClr val="58E2AD"/>
              </a:gs>
              <a:gs pos="60000">
                <a:srgbClr val="70DDE8"/>
              </a:gs>
            </a:gsLst>
            <a:lin ang="2700000" scaled="1"/>
          </a:gradFill>
        </p:grpSpPr>
        <p:grpSp>
          <p:nvGrpSpPr>
            <p:cNvPr id="356" name="Group 14">
              <a:extLst>
                <a:ext uri="{FF2B5EF4-FFF2-40B4-BE49-F238E27FC236}">
                  <a16:creationId xmlns:a16="http://schemas.microsoft.com/office/drawing/2014/main" id="{99936115-CD63-4BD4-A264-14EA4DD53D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7687" y="6226552"/>
              <a:ext cx="153730" cy="152819"/>
              <a:chOff x="-4" y="-6"/>
              <a:chExt cx="1676" cy="1666"/>
            </a:xfrm>
            <a:grpFill/>
          </p:grpSpPr>
          <p:sp>
            <p:nvSpPr>
              <p:cNvPr id="359" name="Freeform 15">
                <a:extLst>
                  <a:ext uri="{FF2B5EF4-FFF2-40B4-BE49-F238E27FC236}">
                    <a16:creationId xmlns:a16="http://schemas.microsoft.com/office/drawing/2014/main" id="{6E2FFBDE-1D76-46B4-AB11-FBB068D35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-6"/>
                <a:ext cx="1676" cy="750"/>
              </a:xfrm>
              <a:custGeom>
                <a:avLst/>
                <a:gdLst>
                  <a:gd name="T0" fmla="*/ 361 w 704"/>
                  <a:gd name="T1" fmla="*/ 42 h 315"/>
                  <a:gd name="T2" fmla="*/ 343 w 704"/>
                  <a:gd name="T3" fmla="*/ 42 h 315"/>
                  <a:gd name="T4" fmla="*/ 667 w 704"/>
                  <a:gd name="T5" fmla="*/ 302 h 315"/>
                  <a:gd name="T6" fmla="*/ 697 w 704"/>
                  <a:gd name="T7" fmla="*/ 299 h 315"/>
                  <a:gd name="T8" fmla="*/ 694 w 704"/>
                  <a:gd name="T9" fmla="*/ 269 h 315"/>
                  <a:gd name="T10" fmla="*/ 370 w 704"/>
                  <a:gd name="T11" fmla="*/ 8 h 315"/>
                  <a:gd name="T12" fmla="*/ 334 w 704"/>
                  <a:gd name="T13" fmla="*/ 9 h 315"/>
                  <a:gd name="T14" fmla="*/ 10 w 704"/>
                  <a:gd name="T15" fmla="*/ 274 h 315"/>
                  <a:gd name="T16" fmla="*/ 7 w 704"/>
                  <a:gd name="T17" fmla="*/ 304 h 315"/>
                  <a:gd name="T18" fmla="*/ 37 w 704"/>
                  <a:gd name="T19" fmla="*/ 307 h 315"/>
                  <a:gd name="T20" fmla="*/ 37 w 704"/>
                  <a:gd name="T21" fmla="*/ 307 h 315"/>
                  <a:gd name="T22" fmla="*/ 361 w 704"/>
                  <a:gd name="T23" fmla="*/ 4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4" h="315">
                    <a:moveTo>
                      <a:pt x="361" y="42"/>
                    </a:moveTo>
                    <a:cubicBezTo>
                      <a:pt x="356" y="46"/>
                      <a:pt x="348" y="46"/>
                      <a:pt x="343" y="42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10"/>
                      <a:pt x="690" y="308"/>
                      <a:pt x="697" y="299"/>
                    </a:cubicBezTo>
                    <a:cubicBezTo>
                      <a:pt x="704" y="290"/>
                      <a:pt x="703" y="276"/>
                      <a:pt x="694" y="269"/>
                    </a:cubicBez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9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2"/>
                      <a:pt x="0" y="295"/>
                      <a:pt x="7" y="304"/>
                    </a:cubicBezTo>
                    <a:cubicBezTo>
                      <a:pt x="15" y="314"/>
                      <a:pt x="28" y="315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lnTo>
                      <a:pt x="361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Freeform 16">
                <a:extLst>
                  <a:ext uri="{FF2B5EF4-FFF2-40B4-BE49-F238E27FC236}">
                    <a16:creationId xmlns:a16="http://schemas.microsoft.com/office/drawing/2014/main" id="{A50B39C5-D5C0-4F79-9FF0-CB85A5D39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" y="277"/>
                <a:ext cx="1676" cy="1383"/>
              </a:xfrm>
              <a:custGeom>
                <a:avLst/>
                <a:gdLst>
                  <a:gd name="T0" fmla="*/ 694 w 704"/>
                  <a:gd name="T1" fmla="*/ 268 h 581"/>
                  <a:gd name="T2" fmla="*/ 370 w 704"/>
                  <a:gd name="T3" fmla="*/ 8 h 581"/>
                  <a:gd name="T4" fmla="*/ 334 w 704"/>
                  <a:gd name="T5" fmla="*/ 8 h 581"/>
                  <a:gd name="T6" fmla="*/ 10 w 704"/>
                  <a:gd name="T7" fmla="*/ 274 h 581"/>
                  <a:gd name="T8" fmla="*/ 7 w 704"/>
                  <a:gd name="T9" fmla="*/ 304 h 581"/>
                  <a:gd name="T10" fmla="*/ 7 w 704"/>
                  <a:gd name="T11" fmla="*/ 304 h 581"/>
                  <a:gd name="T12" fmla="*/ 37 w 704"/>
                  <a:gd name="T13" fmla="*/ 307 h 581"/>
                  <a:gd name="T14" fmla="*/ 37 w 704"/>
                  <a:gd name="T15" fmla="*/ 307 h 581"/>
                  <a:gd name="T16" fmla="*/ 83 w 704"/>
                  <a:gd name="T17" fmla="*/ 269 h 581"/>
                  <a:gd name="T18" fmla="*/ 83 w 704"/>
                  <a:gd name="T19" fmla="*/ 516 h 581"/>
                  <a:gd name="T20" fmla="*/ 148 w 704"/>
                  <a:gd name="T21" fmla="*/ 581 h 581"/>
                  <a:gd name="T22" fmla="*/ 304 w 704"/>
                  <a:gd name="T23" fmla="*/ 581 h 581"/>
                  <a:gd name="T24" fmla="*/ 304 w 704"/>
                  <a:gd name="T25" fmla="*/ 412 h 581"/>
                  <a:gd name="T26" fmla="*/ 314 w 704"/>
                  <a:gd name="T27" fmla="*/ 401 h 581"/>
                  <a:gd name="T28" fmla="*/ 390 w 704"/>
                  <a:gd name="T29" fmla="*/ 401 h 581"/>
                  <a:gd name="T30" fmla="*/ 400 w 704"/>
                  <a:gd name="T31" fmla="*/ 412 h 581"/>
                  <a:gd name="T32" fmla="*/ 400 w 704"/>
                  <a:gd name="T33" fmla="*/ 581 h 581"/>
                  <a:gd name="T34" fmla="*/ 556 w 704"/>
                  <a:gd name="T35" fmla="*/ 581 h 581"/>
                  <a:gd name="T36" fmla="*/ 621 w 704"/>
                  <a:gd name="T37" fmla="*/ 516 h 581"/>
                  <a:gd name="T38" fmla="*/ 621 w 704"/>
                  <a:gd name="T39" fmla="*/ 265 h 581"/>
                  <a:gd name="T40" fmla="*/ 667 w 704"/>
                  <a:gd name="T41" fmla="*/ 302 h 581"/>
                  <a:gd name="T42" fmla="*/ 697 w 704"/>
                  <a:gd name="T43" fmla="*/ 298 h 581"/>
                  <a:gd name="T44" fmla="*/ 697 w 704"/>
                  <a:gd name="T45" fmla="*/ 298 h 581"/>
                  <a:gd name="T46" fmla="*/ 694 w 704"/>
                  <a:gd name="T47" fmla="*/ 268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4" h="581">
                    <a:moveTo>
                      <a:pt x="694" y="268"/>
                    </a:moveTo>
                    <a:cubicBezTo>
                      <a:pt x="370" y="8"/>
                      <a:pt x="370" y="8"/>
                      <a:pt x="370" y="8"/>
                    </a:cubicBezTo>
                    <a:cubicBezTo>
                      <a:pt x="359" y="0"/>
                      <a:pt x="344" y="0"/>
                      <a:pt x="334" y="8"/>
                    </a:cubicBezTo>
                    <a:cubicBezTo>
                      <a:pt x="10" y="274"/>
                      <a:pt x="10" y="274"/>
                      <a:pt x="10" y="274"/>
                    </a:cubicBezTo>
                    <a:cubicBezTo>
                      <a:pt x="1" y="281"/>
                      <a:pt x="0" y="295"/>
                      <a:pt x="7" y="304"/>
                    </a:cubicBezTo>
                    <a:cubicBezTo>
                      <a:pt x="7" y="304"/>
                      <a:pt x="7" y="304"/>
                      <a:pt x="7" y="304"/>
                    </a:cubicBezTo>
                    <a:cubicBezTo>
                      <a:pt x="15" y="313"/>
                      <a:pt x="28" y="314"/>
                      <a:pt x="37" y="307"/>
                    </a:cubicBezTo>
                    <a:cubicBezTo>
                      <a:pt x="37" y="307"/>
                      <a:pt x="37" y="307"/>
                      <a:pt x="37" y="307"/>
                    </a:cubicBezTo>
                    <a:cubicBezTo>
                      <a:pt x="83" y="269"/>
                      <a:pt x="83" y="269"/>
                      <a:pt x="83" y="269"/>
                    </a:cubicBezTo>
                    <a:cubicBezTo>
                      <a:pt x="83" y="516"/>
                      <a:pt x="83" y="516"/>
                      <a:pt x="83" y="516"/>
                    </a:cubicBezTo>
                    <a:cubicBezTo>
                      <a:pt x="83" y="552"/>
                      <a:pt x="112" y="581"/>
                      <a:pt x="148" y="581"/>
                    </a:cubicBezTo>
                    <a:cubicBezTo>
                      <a:pt x="304" y="581"/>
                      <a:pt x="304" y="581"/>
                      <a:pt x="304" y="581"/>
                    </a:cubicBezTo>
                    <a:cubicBezTo>
                      <a:pt x="304" y="412"/>
                      <a:pt x="304" y="412"/>
                      <a:pt x="304" y="412"/>
                    </a:cubicBezTo>
                    <a:cubicBezTo>
                      <a:pt x="304" y="406"/>
                      <a:pt x="308" y="401"/>
                      <a:pt x="314" y="401"/>
                    </a:cubicBezTo>
                    <a:cubicBezTo>
                      <a:pt x="390" y="401"/>
                      <a:pt x="390" y="401"/>
                      <a:pt x="390" y="401"/>
                    </a:cubicBezTo>
                    <a:cubicBezTo>
                      <a:pt x="396" y="401"/>
                      <a:pt x="400" y="406"/>
                      <a:pt x="400" y="412"/>
                    </a:cubicBezTo>
                    <a:cubicBezTo>
                      <a:pt x="400" y="581"/>
                      <a:pt x="400" y="581"/>
                      <a:pt x="400" y="581"/>
                    </a:cubicBezTo>
                    <a:cubicBezTo>
                      <a:pt x="556" y="581"/>
                      <a:pt x="556" y="581"/>
                      <a:pt x="556" y="581"/>
                    </a:cubicBezTo>
                    <a:cubicBezTo>
                      <a:pt x="592" y="581"/>
                      <a:pt x="621" y="552"/>
                      <a:pt x="621" y="516"/>
                    </a:cubicBezTo>
                    <a:cubicBezTo>
                      <a:pt x="621" y="265"/>
                      <a:pt x="621" y="265"/>
                      <a:pt x="621" y="265"/>
                    </a:cubicBezTo>
                    <a:cubicBezTo>
                      <a:pt x="667" y="302"/>
                      <a:pt x="667" y="302"/>
                      <a:pt x="667" y="302"/>
                    </a:cubicBezTo>
                    <a:cubicBezTo>
                      <a:pt x="676" y="309"/>
                      <a:pt x="690" y="308"/>
                      <a:pt x="697" y="298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704" y="289"/>
                      <a:pt x="703" y="275"/>
                      <a:pt x="694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57" name="Freeform 25">
              <a:extLst>
                <a:ext uri="{FF2B5EF4-FFF2-40B4-BE49-F238E27FC236}">
                  <a16:creationId xmlns:a16="http://schemas.microsoft.com/office/drawing/2014/main" id="{D3B7BD6A-BFF7-4C1A-8CCD-A762DF6E8AC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00502" y="6226858"/>
              <a:ext cx="152278" cy="152204"/>
            </a:xfrm>
            <a:custGeom>
              <a:avLst/>
              <a:gdLst>
                <a:gd name="T0" fmla="*/ 438 w 800"/>
                <a:gd name="T1" fmla="*/ 64 h 800"/>
                <a:gd name="T2" fmla="*/ 438 w 800"/>
                <a:gd name="T3" fmla="*/ 298 h 800"/>
                <a:gd name="T4" fmla="*/ 502 w 800"/>
                <a:gd name="T5" fmla="*/ 362 h 800"/>
                <a:gd name="T6" fmla="*/ 736 w 800"/>
                <a:gd name="T7" fmla="*/ 362 h 800"/>
                <a:gd name="T8" fmla="*/ 800 w 800"/>
                <a:gd name="T9" fmla="*/ 298 h 800"/>
                <a:gd name="T10" fmla="*/ 736 w 800"/>
                <a:gd name="T11" fmla="*/ 0 h 800"/>
                <a:gd name="T12" fmla="*/ 502 w 800"/>
                <a:gd name="T13" fmla="*/ 0 h 800"/>
                <a:gd name="T14" fmla="*/ 64 w 800"/>
                <a:gd name="T15" fmla="*/ 437 h 800"/>
                <a:gd name="T16" fmla="*/ 0 w 800"/>
                <a:gd name="T17" fmla="*/ 502 h 800"/>
                <a:gd name="T18" fmla="*/ 64 w 800"/>
                <a:gd name="T19" fmla="*/ 800 h 800"/>
                <a:gd name="T20" fmla="*/ 298 w 800"/>
                <a:gd name="T21" fmla="*/ 800 h 800"/>
                <a:gd name="T22" fmla="*/ 362 w 800"/>
                <a:gd name="T23" fmla="*/ 736 h 800"/>
                <a:gd name="T24" fmla="*/ 362 w 800"/>
                <a:gd name="T25" fmla="*/ 502 h 800"/>
                <a:gd name="T26" fmla="*/ 298 w 800"/>
                <a:gd name="T27" fmla="*/ 438 h 800"/>
                <a:gd name="T28" fmla="*/ 64 w 800"/>
                <a:gd name="T29" fmla="*/ 437 h 800"/>
                <a:gd name="T30" fmla="*/ 502 w 800"/>
                <a:gd name="T31" fmla="*/ 437 h 800"/>
                <a:gd name="T32" fmla="*/ 438 w 800"/>
                <a:gd name="T33" fmla="*/ 502 h 800"/>
                <a:gd name="T34" fmla="*/ 502 w 800"/>
                <a:gd name="T35" fmla="*/ 800 h 800"/>
                <a:gd name="T36" fmla="*/ 736 w 800"/>
                <a:gd name="T37" fmla="*/ 800 h 800"/>
                <a:gd name="T38" fmla="*/ 800 w 800"/>
                <a:gd name="T39" fmla="*/ 736 h 800"/>
                <a:gd name="T40" fmla="*/ 800 w 800"/>
                <a:gd name="T41" fmla="*/ 502 h 800"/>
                <a:gd name="T42" fmla="*/ 736 w 800"/>
                <a:gd name="T43" fmla="*/ 438 h 800"/>
                <a:gd name="T44" fmla="*/ 502 w 800"/>
                <a:gd name="T45" fmla="*/ 437 h 800"/>
                <a:gd name="T46" fmla="*/ 298 w 800"/>
                <a:gd name="T47" fmla="*/ 437 h 800"/>
                <a:gd name="T48" fmla="*/ 64 w 800"/>
                <a:gd name="T49" fmla="*/ 0 h 800"/>
                <a:gd name="T50" fmla="*/ 0 w 800"/>
                <a:gd name="T51" fmla="*/ 64 h 800"/>
                <a:gd name="T52" fmla="*/ 64 w 800"/>
                <a:gd name="T53" fmla="*/ 362 h 800"/>
                <a:gd name="T54" fmla="*/ 298 w 800"/>
                <a:gd name="T55" fmla="*/ 362 h 800"/>
                <a:gd name="T56" fmla="*/ 362 w 800"/>
                <a:gd name="T57" fmla="*/ 298 h 800"/>
                <a:gd name="T58" fmla="*/ 362 w 800"/>
                <a:gd name="T59" fmla="*/ 64 h 800"/>
                <a:gd name="T60" fmla="*/ 298 w 800"/>
                <a:gd name="T61" fmla="*/ 0 h 800"/>
                <a:gd name="T62" fmla="*/ 64 w 800"/>
                <a:gd name="T63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0" h="800">
                  <a:moveTo>
                    <a:pt x="502" y="0"/>
                  </a:moveTo>
                  <a:cubicBezTo>
                    <a:pt x="466" y="0"/>
                    <a:pt x="438" y="29"/>
                    <a:pt x="438" y="64"/>
                  </a:cubicBezTo>
                  <a:cubicBezTo>
                    <a:pt x="438" y="64"/>
                    <a:pt x="438" y="64"/>
                    <a:pt x="438" y="64"/>
                  </a:cubicBezTo>
                  <a:cubicBezTo>
                    <a:pt x="438" y="298"/>
                    <a:pt x="438" y="298"/>
                    <a:pt x="438" y="298"/>
                  </a:cubicBezTo>
                  <a:cubicBezTo>
                    <a:pt x="437" y="334"/>
                    <a:pt x="466" y="362"/>
                    <a:pt x="502" y="362"/>
                  </a:cubicBezTo>
                  <a:cubicBezTo>
                    <a:pt x="502" y="362"/>
                    <a:pt x="502" y="362"/>
                    <a:pt x="502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36" y="362"/>
                    <a:pt x="736" y="362"/>
                    <a:pt x="736" y="362"/>
                  </a:cubicBezTo>
                  <a:cubicBezTo>
                    <a:pt x="771" y="362"/>
                    <a:pt x="800" y="334"/>
                    <a:pt x="800" y="298"/>
                  </a:cubicBezTo>
                  <a:cubicBezTo>
                    <a:pt x="800" y="298"/>
                    <a:pt x="800" y="298"/>
                    <a:pt x="800" y="298"/>
                  </a:cubicBezTo>
                  <a:cubicBezTo>
                    <a:pt x="800" y="64"/>
                    <a:pt x="800" y="64"/>
                    <a:pt x="800" y="64"/>
                  </a:cubicBezTo>
                  <a:cubicBezTo>
                    <a:pt x="800" y="29"/>
                    <a:pt x="771" y="0"/>
                    <a:pt x="736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moveTo>
                    <a:pt x="64" y="437"/>
                  </a:moveTo>
                  <a:cubicBezTo>
                    <a:pt x="29" y="437"/>
                    <a:pt x="0" y="466"/>
                    <a:pt x="0" y="502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771"/>
                    <a:pt x="29" y="800"/>
                    <a:pt x="64" y="800"/>
                  </a:cubicBezTo>
                  <a:cubicBezTo>
                    <a:pt x="64" y="800"/>
                    <a:pt x="64" y="800"/>
                    <a:pt x="64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298" y="800"/>
                    <a:pt x="298" y="800"/>
                    <a:pt x="298" y="800"/>
                  </a:cubicBezTo>
                  <a:cubicBezTo>
                    <a:pt x="334" y="800"/>
                    <a:pt x="362" y="771"/>
                    <a:pt x="362" y="736"/>
                  </a:cubicBezTo>
                  <a:cubicBezTo>
                    <a:pt x="362" y="736"/>
                    <a:pt x="362" y="736"/>
                    <a:pt x="362" y="736"/>
                  </a:cubicBezTo>
                  <a:cubicBezTo>
                    <a:pt x="362" y="502"/>
                    <a:pt x="362" y="502"/>
                    <a:pt x="362" y="502"/>
                  </a:cubicBezTo>
                  <a:cubicBezTo>
                    <a:pt x="363" y="466"/>
                    <a:pt x="334" y="438"/>
                    <a:pt x="298" y="438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7"/>
                    <a:pt x="298" y="437"/>
                    <a:pt x="298" y="437"/>
                  </a:cubicBezTo>
                  <a:cubicBezTo>
                    <a:pt x="64" y="437"/>
                    <a:pt x="64" y="437"/>
                    <a:pt x="64" y="437"/>
                  </a:cubicBezTo>
                  <a:cubicBezTo>
                    <a:pt x="64" y="437"/>
                    <a:pt x="64" y="437"/>
                    <a:pt x="64" y="437"/>
                  </a:cubicBezTo>
                  <a:moveTo>
                    <a:pt x="502" y="437"/>
                  </a:moveTo>
                  <a:cubicBezTo>
                    <a:pt x="466" y="437"/>
                    <a:pt x="438" y="466"/>
                    <a:pt x="438" y="502"/>
                  </a:cubicBezTo>
                  <a:cubicBezTo>
                    <a:pt x="438" y="502"/>
                    <a:pt x="438" y="502"/>
                    <a:pt x="438" y="502"/>
                  </a:cubicBezTo>
                  <a:cubicBezTo>
                    <a:pt x="438" y="736"/>
                    <a:pt x="438" y="736"/>
                    <a:pt x="438" y="736"/>
                  </a:cubicBezTo>
                  <a:cubicBezTo>
                    <a:pt x="437" y="771"/>
                    <a:pt x="466" y="800"/>
                    <a:pt x="502" y="800"/>
                  </a:cubicBezTo>
                  <a:cubicBezTo>
                    <a:pt x="502" y="800"/>
                    <a:pt x="502" y="800"/>
                    <a:pt x="502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36" y="800"/>
                    <a:pt x="736" y="800"/>
                    <a:pt x="736" y="800"/>
                  </a:cubicBezTo>
                  <a:cubicBezTo>
                    <a:pt x="771" y="800"/>
                    <a:pt x="800" y="771"/>
                    <a:pt x="800" y="736"/>
                  </a:cubicBezTo>
                  <a:cubicBezTo>
                    <a:pt x="800" y="736"/>
                    <a:pt x="800" y="736"/>
                    <a:pt x="800" y="736"/>
                  </a:cubicBezTo>
                  <a:cubicBezTo>
                    <a:pt x="800" y="502"/>
                    <a:pt x="800" y="502"/>
                    <a:pt x="800" y="502"/>
                  </a:cubicBezTo>
                  <a:cubicBezTo>
                    <a:pt x="800" y="466"/>
                    <a:pt x="771" y="438"/>
                    <a:pt x="736" y="438"/>
                  </a:cubicBezTo>
                  <a:cubicBezTo>
                    <a:pt x="736" y="438"/>
                    <a:pt x="736" y="438"/>
                    <a:pt x="736" y="438"/>
                  </a:cubicBezTo>
                  <a:cubicBezTo>
                    <a:pt x="736" y="437"/>
                    <a:pt x="736" y="437"/>
                    <a:pt x="736" y="437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502" y="437"/>
                    <a:pt x="502" y="437"/>
                    <a:pt x="502" y="437"/>
                  </a:cubicBezTo>
                  <a:moveTo>
                    <a:pt x="298" y="437"/>
                  </a:moveTo>
                  <a:cubicBezTo>
                    <a:pt x="298" y="437"/>
                    <a:pt x="298" y="437"/>
                    <a:pt x="298" y="437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34"/>
                    <a:pt x="29" y="362"/>
                    <a:pt x="64" y="362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298" y="362"/>
                    <a:pt x="298" y="362"/>
                    <a:pt x="298" y="362"/>
                  </a:cubicBezTo>
                  <a:cubicBezTo>
                    <a:pt x="334" y="362"/>
                    <a:pt x="362" y="334"/>
                    <a:pt x="362" y="298"/>
                  </a:cubicBezTo>
                  <a:cubicBezTo>
                    <a:pt x="362" y="298"/>
                    <a:pt x="362" y="298"/>
                    <a:pt x="362" y="298"/>
                  </a:cubicBezTo>
                  <a:cubicBezTo>
                    <a:pt x="362" y="64"/>
                    <a:pt x="362" y="64"/>
                    <a:pt x="362" y="64"/>
                  </a:cubicBezTo>
                  <a:cubicBezTo>
                    <a:pt x="363" y="29"/>
                    <a:pt x="334" y="0"/>
                    <a:pt x="298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8" name="Freeform 29">
              <a:extLst>
                <a:ext uri="{FF2B5EF4-FFF2-40B4-BE49-F238E27FC236}">
                  <a16:creationId xmlns:a16="http://schemas.microsoft.com/office/drawing/2014/main" id="{9F1A67E5-4F6E-4520-AC42-60CCFB1C78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44911" y="6226818"/>
              <a:ext cx="125158" cy="152284"/>
            </a:xfrm>
            <a:custGeom>
              <a:avLst/>
              <a:gdLst>
                <a:gd name="T0" fmla="*/ 482 w 552"/>
                <a:gd name="T1" fmla="*/ 672 h 672"/>
                <a:gd name="T2" fmla="*/ 486 w 552"/>
                <a:gd name="T3" fmla="*/ 668 h 672"/>
                <a:gd name="T4" fmla="*/ 69 w 552"/>
                <a:gd name="T5" fmla="*/ 672 h 672"/>
                <a:gd name="T6" fmla="*/ 73 w 552"/>
                <a:gd name="T7" fmla="*/ 668 h 672"/>
                <a:gd name="T8" fmla="*/ 0 w 552"/>
                <a:gd name="T9" fmla="*/ 603 h 672"/>
                <a:gd name="T10" fmla="*/ 224 w 552"/>
                <a:gd name="T11" fmla="*/ 379 h 672"/>
                <a:gd name="T12" fmla="*/ 327 w 552"/>
                <a:gd name="T13" fmla="*/ 379 h 672"/>
                <a:gd name="T14" fmla="*/ 551 w 552"/>
                <a:gd name="T15" fmla="*/ 603 h 672"/>
                <a:gd name="T16" fmla="*/ 486 w 552"/>
                <a:gd name="T17" fmla="*/ 668 h 672"/>
                <a:gd name="T18" fmla="*/ 482 w 552"/>
                <a:gd name="T19" fmla="*/ 672 h 672"/>
                <a:gd name="T20" fmla="*/ 280 w 552"/>
                <a:gd name="T21" fmla="*/ 345 h 672"/>
                <a:gd name="T22" fmla="*/ 108 w 552"/>
                <a:gd name="T23" fmla="*/ 173 h 672"/>
                <a:gd name="T24" fmla="*/ 280 w 552"/>
                <a:gd name="T25" fmla="*/ 0 h 672"/>
                <a:gd name="T26" fmla="*/ 452 w 552"/>
                <a:gd name="T27" fmla="*/ 173 h 672"/>
                <a:gd name="T28" fmla="*/ 277 w 552"/>
                <a:gd name="T29" fmla="*/ 345 h 672"/>
                <a:gd name="T30" fmla="*/ 280 w 552"/>
                <a:gd name="T31" fmla="*/ 345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2" h="672">
                  <a:moveTo>
                    <a:pt x="482" y="672"/>
                  </a:moveTo>
                  <a:cubicBezTo>
                    <a:pt x="486" y="668"/>
                    <a:pt x="486" y="668"/>
                    <a:pt x="486" y="668"/>
                  </a:cubicBezTo>
                  <a:cubicBezTo>
                    <a:pt x="69" y="672"/>
                    <a:pt x="69" y="672"/>
                    <a:pt x="69" y="672"/>
                  </a:cubicBezTo>
                  <a:cubicBezTo>
                    <a:pt x="73" y="668"/>
                    <a:pt x="73" y="668"/>
                    <a:pt x="73" y="668"/>
                  </a:cubicBezTo>
                  <a:cubicBezTo>
                    <a:pt x="35" y="668"/>
                    <a:pt x="0" y="641"/>
                    <a:pt x="0" y="603"/>
                  </a:cubicBezTo>
                  <a:cubicBezTo>
                    <a:pt x="0" y="479"/>
                    <a:pt x="100" y="379"/>
                    <a:pt x="224" y="379"/>
                  </a:cubicBezTo>
                  <a:cubicBezTo>
                    <a:pt x="327" y="379"/>
                    <a:pt x="327" y="379"/>
                    <a:pt x="327" y="379"/>
                  </a:cubicBezTo>
                  <a:cubicBezTo>
                    <a:pt x="451" y="379"/>
                    <a:pt x="551" y="479"/>
                    <a:pt x="551" y="603"/>
                  </a:cubicBezTo>
                  <a:cubicBezTo>
                    <a:pt x="552" y="641"/>
                    <a:pt x="525" y="668"/>
                    <a:pt x="486" y="668"/>
                  </a:cubicBezTo>
                  <a:cubicBezTo>
                    <a:pt x="482" y="672"/>
                    <a:pt x="482" y="672"/>
                    <a:pt x="482" y="672"/>
                  </a:cubicBezTo>
                  <a:close/>
                  <a:moveTo>
                    <a:pt x="280" y="345"/>
                  </a:moveTo>
                  <a:cubicBezTo>
                    <a:pt x="185" y="345"/>
                    <a:pt x="108" y="268"/>
                    <a:pt x="108" y="173"/>
                  </a:cubicBezTo>
                  <a:cubicBezTo>
                    <a:pt x="108" y="78"/>
                    <a:pt x="185" y="0"/>
                    <a:pt x="280" y="0"/>
                  </a:cubicBezTo>
                  <a:cubicBezTo>
                    <a:pt x="375" y="0"/>
                    <a:pt x="452" y="78"/>
                    <a:pt x="452" y="173"/>
                  </a:cubicBezTo>
                  <a:cubicBezTo>
                    <a:pt x="452" y="268"/>
                    <a:pt x="372" y="345"/>
                    <a:pt x="277" y="345"/>
                  </a:cubicBezTo>
                  <a:cubicBezTo>
                    <a:pt x="280" y="345"/>
                    <a:pt x="280" y="345"/>
                    <a:pt x="280" y="3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61" name="组合 43">
            <a:extLst>
              <a:ext uri="{FF2B5EF4-FFF2-40B4-BE49-F238E27FC236}">
                <a16:creationId xmlns:a16="http://schemas.microsoft.com/office/drawing/2014/main" id="{4638FD03-B65C-460D-AE4C-61C82A0D54B9}"/>
              </a:ext>
            </a:extLst>
          </p:cNvPr>
          <p:cNvGrpSpPr/>
          <p:nvPr/>
        </p:nvGrpSpPr>
        <p:grpSpPr>
          <a:xfrm>
            <a:off x="10032934" y="4358193"/>
            <a:ext cx="1689760" cy="900722"/>
            <a:chOff x="4982344" y="2844974"/>
            <a:chExt cx="2208145" cy="900722"/>
          </a:xfrm>
        </p:grpSpPr>
        <p:sp>
          <p:nvSpPr>
            <p:cNvPr id="362" name="文本框 44">
              <a:extLst>
                <a:ext uri="{FF2B5EF4-FFF2-40B4-BE49-F238E27FC236}">
                  <a16:creationId xmlns:a16="http://schemas.microsoft.com/office/drawing/2014/main" id="{30E4CE78-B983-4C78-B06F-6E9F0169BF93}"/>
                </a:ext>
              </a:extLst>
            </p:cNvPr>
            <p:cNvSpPr txBox="1"/>
            <p:nvPr/>
          </p:nvSpPr>
          <p:spPr>
            <a:xfrm>
              <a:off x="4982345" y="2844974"/>
              <a:ext cx="2208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solidFill>
                    <a:srgbClr val="A0A0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Issue</a:t>
              </a:r>
              <a:r>
                <a:rPr lang="ko-KR" altLang="en-US" sz="1200" dirty="0">
                  <a:solidFill>
                    <a:srgbClr val="A0A0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200" dirty="0">
                  <a:solidFill>
                    <a:srgbClr val="A0A0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Property</a:t>
              </a:r>
              <a:r>
                <a:rPr lang="ko-KR" altLang="en-US" sz="1200" dirty="0">
                  <a:solidFill>
                    <a:srgbClr val="A0A0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200" dirty="0">
                  <a:solidFill>
                    <a:srgbClr val="A0A0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</a:t>
              </a:r>
              <a:endParaRPr lang="zh-CN" altLang="en-US" sz="1200" dirty="0">
                <a:solidFill>
                  <a:srgbClr val="A0A0A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文本框 45">
              <a:extLst>
                <a:ext uri="{FF2B5EF4-FFF2-40B4-BE49-F238E27FC236}">
                  <a16:creationId xmlns:a16="http://schemas.microsoft.com/office/drawing/2014/main" id="{FD5F7BB0-F94D-4A18-AFF0-BACB5598F6C8}"/>
                </a:ext>
              </a:extLst>
            </p:cNvPr>
            <p:cNvSpPr txBox="1"/>
            <p:nvPr/>
          </p:nvSpPr>
          <p:spPr>
            <a:xfrm>
              <a:off x="4982344" y="3099365"/>
              <a:ext cx="20437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요구사항 이슈 정보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상위 이슈 정보</a:t>
              </a:r>
              <a:endParaRPr lang="en-US" altLang="ko-KR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  <a:p>
              <a:r>
                <a:rPr lang="ko-KR" altLang="en-US" sz="1200" dirty="0">
                  <a:solidFill>
                    <a:srgbClr val="CFCFD6"/>
                  </a:solidFill>
                  <a:latin typeface="프리젠테이션 4 Regular" pitchFamily="2" charset="-127"/>
                  <a:ea typeface="프리젠테이션 4 Regular" pitchFamily="2" charset="-127"/>
                  <a:cs typeface="Arial" panose="020B0604020202020204" pitchFamily="34" charset="0"/>
                </a:rPr>
                <a:t>연결 이슈 정보</a:t>
              </a:r>
              <a:endParaRPr lang="zh-CN" altLang="en-US" sz="1200" dirty="0">
                <a:solidFill>
                  <a:srgbClr val="CFCFD6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364" name="连接符: 曲线 88">
            <a:extLst>
              <a:ext uri="{FF2B5EF4-FFF2-40B4-BE49-F238E27FC236}">
                <a16:creationId xmlns:a16="http://schemas.microsoft.com/office/drawing/2014/main" id="{343F8D9C-7C8D-427F-8722-678D25AEB670}"/>
              </a:ext>
            </a:extLst>
          </p:cNvPr>
          <p:cNvCxnSpPr>
            <a:cxnSpLocks/>
          </p:cNvCxnSpPr>
          <p:nvPr/>
        </p:nvCxnSpPr>
        <p:spPr>
          <a:xfrm flipV="1">
            <a:off x="4218675" y="2759907"/>
            <a:ext cx="2141971" cy="1"/>
          </a:xfrm>
          <a:prstGeom prst="curvedConnector3">
            <a:avLst>
              <a:gd name="adj1" fmla="val 50000"/>
            </a:avLst>
          </a:prstGeom>
          <a:noFill/>
          <a:ln>
            <a:gradFill flip="none" rotWithShape="1">
              <a:gsLst>
                <a:gs pos="40000">
                  <a:srgbClr val="58E2AD"/>
                </a:gs>
                <a:gs pos="60000">
                  <a:srgbClr val="70DDE8"/>
                </a:gs>
              </a:gsLst>
              <a:lin ang="2700000" scaled="1"/>
              <a:tileRect/>
            </a:gra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5" name="连接符: 曲线 88">
            <a:extLst>
              <a:ext uri="{FF2B5EF4-FFF2-40B4-BE49-F238E27FC236}">
                <a16:creationId xmlns:a16="http://schemas.microsoft.com/office/drawing/2014/main" id="{34055EEC-0886-49F1-A67E-C9649F915F89}"/>
              </a:ext>
            </a:extLst>
          </p:cNvPr>
          <p:cNvCxnSpPr>
            <a:cxnSpLocks/>
          </p:cNvCxnSpPr>
          <p:nvPr/>
        </p:nvCxnSpPr>
        <p:spPr>
          <a:xfrm flipV="1">
            <a:off x="4228382" y="2450643"/>
            <a:ext cx="2111178" cy="277377"/>
          </a:xfrm>
          <a:prstGeom prst="curvedConnector3">
            <a:avLst>
              <a:gd name="adj1" fmla="val 50000"/>
            </a:avLst>
          </a:prstGeom>
          <a:noFill/>
          <a:ln>
            <a:gradFill flip="none" rotWithShape="1">
              <a:gsLst>
                <a:gs pos="40000">
                  <a:srgbClr val="58E2AD"/>
                </a:gs>
                <a:gs pos="60000">
                  <a:srgbClr val="70DDE8"/>
                </a:gs>
              </a:gsLst>
              <a:lin ang="2700000" scaled="1"/>
              <a:tileRect/>
            </a:gra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6" name="连接符: 曲线 88">
            <a:extLst>
              <a:ext uri="{FF2B5EF4-FFF2-40B4-BE49-F238E27FC236}">
                <a16:creationId xmlns:a16="http://schemas.microsoft.com/office/drawing/2014/main" id="{9D6C67B0-3B15-4471-99D5-9F8991E3904C}"/>
              </a:ext>
            </a:extLst>
          </p:cNvPr>
          <p:cNvCxnSpPr>
            <a:cxnSpLocks/>
          </p:cNvCxnSpPr>
          <p:nvPr/>
        </p:nvCxnSpPr>
        <p:spPr>
          <a:xfrm>
            <a:off x="4228381" y="2782516"/>
            <a:ext cx="2111178" cy="282193"/>
          </a:xfrm>
          <a:prstGeom prst="curvedConnector3">
            <a:avLst>
              <a:gd name="adj1" fmla="val 50000"/>
            </a:avLst>
          </a:prstGeom>
          <a:noFill/>
          <a:ln>
            <a:gradFill flip="none" rotWithShape="1">
              <a:gsLst>
                <a:gs pos="40000">
                  <a:srgbClr val="58E2AD"/>
                </a:gs>
                <a:gs pos="60000">
                  <a:srgbClr val="70DDE8"/>
                </a:gs>
              </a:gsLst>
              <a:lin ang="2700000" scaled="1"/>
              <a:tileRect/>
            </a:gra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7" name="직사각형 366">
            <a:extLst>
              <a:ext uri="{FF2B5EF4-FFF2-40B4-BE49-F238E27FC236}">
                <a16:creationId xmlns:a16="http://schemas.microsoft.com/office/drawing/2014/main" id="{580B18F0-A993-44E9-81C3-4ABB71B829B6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Ⅱ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특징 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&amp;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기능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188" name="连接符: 曲线 88">
            <a:extLst>
              <a:ext uri="{FF2B5EF4-FFF2-40B4-BE49-F238E27FC236}">
                <a16:creationId xmlns:a16="http://schemas.microsoft.com/office/drawing/2014/main" id="{D642B03D-20B4-4160-B940-29A4E27C0316}"/>
              </a:ext>
            </a:extLst>
          </p:cNvPr>
          <p:cNvCxnSpPr>
            <a:cxnSpLocks/>
          </p:cNvCxnSpPr>
          <p:nvPr/>
        </p:nvCxnSpPr>
        <p:spPr>
          <a:xfrm>
            <a:off x="9944521" y="2728022"/>
            <a:ext cx="955267" cy="530407"/>
          </a:xfrm>
          <a:prstGeom prst="curvedConnector3">
            <a:avLst>
              <a:gd name="adj1" fmla="val 98411"/>
            </a:avLst>
          </a:prstGeom>
          <a:noFill/>
          <a:ln>
            <a:gradFill flip="none" rotWithShape="1">
              <a:gsLst>
                <a:gs pos="40000">
                  <a:srgbClr val="58E2AD"/>
                </a:gs>
                <a:gs pos="60000">
                  <a:srgbClr val="70DDE8"/>
                </a:gs>
              </a:gsLst>
              <a:lin ang="2700000" scaled="1"/>
              <a:tileRect/>
            </a:gradFill>
            <a:prstDash val="dash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430111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개체 틀 4">
            <a:extLst>
              <a:ext uri="{FF2B5EF4-FFF2-40B4-BE49-F238E27FC236}">
                <a16:creationId xmlns:a16="http://schemas.microsoft.com/office/drawing/2014/main" id="{31575BEF-ECB8-47DB-9932-DCC87A34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6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2982D-0111-4431-91D0-0E6A4B9F6E1D}"/>
              </a:ext>
            </a:extLst>
          </p:cNvPr>
          <p:cNvSpPr txBox="1"/>
          <p:nvPr/>
        </p:nvSpPr>
        <p:spPr>
          <a:xfrm>
            <a:off x="931653" y="1372818"/>
            <a:ext cx="10179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LM + </a:t>
            </a:r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R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MS + P</a:t>
            </a:r>
            <a:r>
              <a:rPr lang="en-US" sz="5400" spc="200" dirty="0">
                <a:solidFill>
                  <a:srgbClr val="E494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MS</a:t>
            </a:r>
            <a:r>
              <a:rPr lang="en-US" sz="5400" spc="200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 = </a:t>
            </a:r>
            <a:r>
              <a:rPr lang="en-US" sz="5400" spc="200" dirty="0">
                <a:solidFill>
                  <a:srgbClr val="A4C6FF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906030804020204" pitchFamily="34" charset="0"/>
              </a:rPr>
              <a:t>A-RMS</a:t>
            </a:r>
            <a:endParaRPr lang="en-US" sz="5400" spc="200" dirty="0">
              <a:solidFill>
                <a:srgbClr val="A4C6FF"/>
              </a:solidFill>
              <a:latin typeface="프리젠테이션 9 Black" pitchFamily="2" charset="-127"/>
              <a:ea typeface="프리젠테이션 9 Black" pitchFamily="2" charset="-127"/>
              <a:cs typeface="프리젠테이션 5 Medium" panose="020B0606030504020204" pitchFamily="34" charset="0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7B404A4E-3BC4-4636-AB2F-AE06C28FDE6D}"/>
              </a:ext>
            </a:extLst>
          </p:cNvPr>
          <p:cNvGrpSpPr/>
          <p:nvPr/>
        </p:nvGrpSpPr>
        <p:grpSpPr>
          <a:xfrm>
            <a:off x="6139142" y="1135247"/>
            <a:ext cx="1263727" cy="153639"/>
            <a:chOff x="7473627" y="2136659"/>
            <a:chExt cx="1263727" cy="15363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D96B0EC1-B76F-4A0F-A622-B9ED06DA0354}"/>
                </a:ext>
              </a:extLst>
            </p:cNvPr>
            <p:cNvSpPr/>
            <p:nvPr/>
          </p:nvSpPr>
          <p:spPr bwMode="auto">
            <a:xfrm>
              <a:off x="7473627" y="2136659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81A95C78-2BEA-4C62-B4EB-C4ECD21B3156}"/>
                </a:ext>
              </a:extLst>
            </p:cNvPr>
            <p:cNvSpPr/>
            <p:nvPr/>
          </p:nvSpPr>
          <p:spPr bwMode="auto">
            <a:xfrm>
              <a:off x="784365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A8014DD4-86FD-4874-B4B5-C957104E5AB3}"/>
                </a:ext>
              </a:extLst>
            </p:cNvPr>
            <p:cNvSpPr/>
            <p:nvPr/>
          </p:nvSpPr>
          <p:spPr bwMode="auto">
            <a:xfrm>
              <a:off x="8213686" y="2136659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368B6078-CC76-428A-9A21-628653E50648}"/>
                </a:ext>
              </a:extLst>
            </p:cNvPr>
            <p:cNvSpPr/>
            <p:nvPr/>
          </p:nvSpPr>
          <p:spPr bwMode="auto">
            <a:xfrm>
              <a:off x="8583715" y="2136659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E50A80B7-0010-8F9B-F3BA-568BEA91D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725"/>
            <a:ext cx="12192000" cy="36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2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9137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일정 분석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(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Time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은 발행된 요구사항 이슈의 하위 및 연결 이슈를 수집하여 일정별로 분석한 결과를 제공하는 기능입니다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C176EC1-C9CD-49E9-95EE-C5F2846D4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1234591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93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299FBA64-1E93-F9A3-B9F2-B0CBD1083B82}"/>
              </a:ext>
            </a:extLst>
          </p:cNvPr>
          <p:cNvGrpSpPr/>
          <p:nvPr/>
        </p:nvGrpSpPr>
        <p:grpSpPr>
          <a:xfrm>
            <a:off x="628513" y="531352"/>
            <a:ext cx="1263727" cy="153639"/>
            <a:chOff x="628513" y="531352"/>
            <a:chExt cx="1263727" cy="153639"/>
          </a:xfrm>
        </p:grpSpPr>
        <p:sp>
          <p:nvSpPr>
            <p:cNvPr id="5" name="Oval 26">
              <a:extLst>
                <a:ext uri="{FF2B5EF4-FFF2-40B4-BE49-F238E27FC236}">
                  <a16:creationId xmlns:a16="http://schemas.microsoft.com/office/drawing/2014/main" id="{0AE355AB-3355-B23E-621C-EC69C9A8DA8A}"/>
                </a:ext>
              </a:extLst>
            </p:cNvPr>
            <p:cNvSpPr/>
            <p:nvPr/>
          </p:nvSpPr>
          <p:spPr bwMode="auto">
            <a:xfrm>
              <a:off x="628513" y="531352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6" name="Oval 27">
              <a:extLst>
                <a:ext uri="{FF2B5EF4-FFF2-40B4-BE49-F238E27FC236}">
                  <a16:creationId xmlns:a16="http://schemas.microsoft.com/office/drawing/2014/main" id="{96EF3EDE-3B92-FAE9-A509-DE5FA1BFC391}"/>
                </a:ext>
              </a:extLst>
            </p:cNvPr>
            <p:cNvSpPr/>
            <p:nvPr/>
          </p:nvSpPr>
          <p:spPr bwMode="auto">
            <a:xfrm>
              <a:off x="99854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7" name="Oval 28">
              <a:extLst>
                <a:ext uri="{FF2B5EF4-FFF2-40B4-BE49-F238E27FC236}">
                  <a16:creationId xmlns:a16="http://schemas.microsoft.com/office/drawing/2014/main" id="{B7E0F889-8799-035C-0ACD-720DA509C0C0}"/>
                </a:ext>
              </a:extLst>
            </p:cNvPr>
            <p:cNvSpPr/>
            <p:nvPr/>
          </p:nvSpPr>
          <p:spPr bwMode="auto">
            <a:xfrm>
              <a:off x="136857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Oval 29">
              <a:extLst>
                <a:ext uri="{FF2B5EF4-FFF2-40B4-BE49-F238E27FC236}">
                  <a16:creationId xmlns:a16="http://schemas.microsoft.com/office/drawing/2014/main" id="{4FDD361D-C2D0-B8AC-435E-A649E193E37D}"/>
                </a:ext>
              </a:extLst>
            </p:cNvPr>
            <p:cNvSpPr/>
            <p:nvPr/>
          </p:nvSpPr>
          <p:spPr bwMode="auto">
            <a:xfrm>
              <a:off x="1738601" y="531352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261A1F-C180-2727-75C6-3AD6C49B92EB}"/>
              </a:ext>
            </a:extLst>
          </p:cNvPr>
          <p:cNvSpPr txBox="1"/>
          <p:nvPr/>
        </p:nvSpPr>
        <p:spPr>
          <a:xfrm>
            <a:off x="67734" y="769173"/>
            <a:ext cx="32107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4000" b="1" dirty="0">
                <a:solidFill>
                  <a:srgbClr val="FFC0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O</a:t>
            </a:r>
            <a:r>
              <a:rPr lang="id-ID" sz="4000" b="1" dirty="0"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ur </a:t>
            </a:r>
            <a:r>
              <a:rPr lang="en-US" sz="4000" b="1" dirty="0"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History</a:t>
            </a:r>
          </a:p>
          <a:p>
            <a:r>
              <a:rPr lang="en-US" b="1" dirty="0"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         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OpenSource</a:t>
            </a:r>
            <a:r>
              <a:rPr lang="en-US" b="1" dirty="0"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 -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313DEVGRP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15F0F15-DC36-33A1-BED9-D1886D0A5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04" y="24561"/>
            <a:ext cx="6378538" cy="67873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BE81969-26A4-7550-46E0-FEDC51CD0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4" y="4449350"/>
            <a:ext cx="2021156" cy="984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2FD4CBC-9079-8564-FA06-E71CCF423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2" y="3429000"/>
            <a:ext cx="1669092" cy="1020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ACAA2CA-02C3-0778-C34F-B32C3EE5B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27" y="2444115"/>
            <a:ext cx="2121291" cy="984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3F39E5E-47A6-210F-D31E-C7438E963C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5" y="2054403"/>
            <a:ext cx="1665965" cy="386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sp>
        <p:nvSpPr>
          <p:cNvPr id="27" name="화살표: 오른쪽 26">
            <a:extLst>
              <a:ext uri="{FF2B5EF4-FFF2-40B4-BE49-F238E27FC236}">
                <a16:creationId xmlns:a16="http://schemas.microsoft.com/office/drawing/2014/main" id="{AC78645C-9401-4CAE-973B-BD758B7E5B07}"/>
              </a:ext>
            </a:extLst>
          </p:cNvPr>
          <p:cNvSpPr/>
          <p:nvPr/>
        </p:nvSpPr>
        <p:spPr>
          <a:xfrm>
            <a:off x="4296994" y="3922515"/>
            <a:ext cx="1316735" cy="75285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프리젠테이션 8 ExtraBold" pitchFamily="2" charset="-127"/>
                <a:ea typeface="프리젠테이션 8 ExtraBold" pitchFamily="2" charset="-127"/>
              </a:rPr>
              <a:t>PLE</a:t>
            </a:r>
            <a:endParaRPr lang="ko-KR" altLang="en-US" sz="2000" dirty="0">
              <a:solidFill>
                <a:schemeClr val="bg1"/>
              </a:solidFill>
              <a:latin typeface="프리젠테이션 8 ExtraBold" pitchFamily="2" charset="-127"/>
              <a:ea typeface="프리젠테이션 8 ExtraBold" pitchFamily="2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CE775F8C-A5B1-D6D0-D4F3-1A8FCCAF2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2" y="5614117"/>
            <a:ext cx="1710588" cy="10203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5BCA7FB-DC55-E498-2ED1-CFEB3BF199F8}"/>
              </a:ext>
            </a:extLst>
          </p:cNvPr>
          <p:cNvSpPr txBox="1"/>
          <p:nvPr/>
        </p:nvSpPr>
        <p:spPr>
          <a:xfrm>
            <a:off x="4460898" y="2423735"/>
            <a:ext cx="102550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8 ExtraBold" pitchFamily="2" charset="-127"/>
                <a:ea typeface="프리젠테이션 8 ExtraBold" pitchFamily="2" charset="-127"/>
              </a:rPr>
              <a:t>2014 </a:t>
            </a:r>
            <a:r>
              <a:rPr lang="ko-KR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8 ExtraBold" pitchFamily="2" charset="-127"/>
                <a:ea typeface="프리젠테이션 8 ExtraBold" pitchFamily="2" charset="-127"/>
              </a:rPr>
              <a:t>年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8 ExtraBold" pitchFamily="2" charset="-127"/>
              <a:ea typeface="프리젠테이션 8 ExtraBold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4DA474-7869-487B-8736-2EC35664F759}"/>
              </a:ext>
            </a:extLst>
          </p:cNvPr>
          <p:cNvSpPr txBox="1"/>
          <p:nvPr/>
        </p:nvSpPr>
        <p:spPr>
          <a:xfrm rot="16200000">
            <a:off x="4572565" y="2690342"/>
            <a:ext cx="49987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8 ExtraBold" pitchFamily="2" charset="-127"/>
                <a:ea typeface="프리젠테이션 8 ExtraBold" pitchFamily="2" charset="-127"/>
              </a:rPr>
              <a:t>~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8 ExtraBold" pitchFamily="2" charset="-127"/>
              <a:ea typeface="프리젠테이션 8 ExtraBold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3F743D-5A19-A73F-DA1A-323C1A251DEB}"/>
              </a:ext>
            </a:extLst>
          </p:cNvPr>
          <p:cNvSpPr txBox="1"/>
          <p:nvPr/>
        </p:nvSpPr>
        <p:spPr>
          <a:xfrm>
            <a:off x="4456302" y="5721671"/>
            <a:ext cx="10300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8 ExtraBold" pitchFamily="2" charset="-127"/>
                <a:ea typeface="프리젠테이션 8 ExtraBold" pitchFamily="2" charset="-127"/>
              </a:rPr>
              <a:t>2024 </a:t>
            </a:r>
            <a:r>
              <a:rPr lang="ko-KR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8 ExtraBold" pitchFamily="2" charset="-127"/>
                <a:ea typeface="프리젠테이션 8 ExtraBold" pitchFamily="2" charset="-127"/>
              </a:rPr>
              <a:t>年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8 ExtraBold" pitchFamily="2" charset="-127"/>
              <a:ea typeface="프리젠테이션 8 ExtraBold" pitchFamily="2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EC2488-D6A6-29BB-A46C-9C1FA2F6B41A}"/>
              </a:ext>
            </a:extLst>
          </p:cNvPr>
          <p:cNvSpPr txBox="1"/>
          <p:nvPr/>
        </p:nvSpPr>
        <p:spPr>
          <a:xfrm rot="16200000">
            <a:off x="4572566" y="5210926"/>
            <a:ext cx="49987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8 ExtraBold" pitchFamily="2" charset="-127"/>
                <a:ea typeface="프리젠테이션 8 ExtraBold" pitchFamily="2" charset="-127"/>
              </a:rPr>
              <a:t>~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8 ExtraBold" pitchFamily="2" charset="-127"/>
              <a:ea typeface="프리젠테이션 8 Extra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3108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9137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범위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분석 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 Scope )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은 발행된 요구사항 이슈를 기반으로 버전 범위 및 제품의 범위를 분석한 결과를 </a:t>
            </a:r>
            <a:r>
              <a:rPr lang="ko-KR" altLang="en-US" sz="1100" dirty="0" err="1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리포트하는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기능 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DEF8E7EA-5206-4E3B-9C15-7E3A966EF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1248917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517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73818"/>
            <a:ext cx="819137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자원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분석 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 Resource )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은 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ALM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의 할당자를 수집하여 이슈 기반으로 분석된 퍼포먼스를 측정 및 통계 기능을 제공합니다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03866F4C-2633-4454-8C01-D7DC15EA1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1248917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118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FB1E2B-014C-4E0D-8806-B366477C010F}"/>
              </a:ext>
            </a:extLst>
          </p:cNvPr>
          <p:cNvSpPr/>
          <p:nvPr/>
        </p:nvSpPr>
        <p:spPr>
          <a:xfrm>
            <a:off x="678161" y="66244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1. Dashboard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B1AB957-C3DE-4065-9993-3F78A3098C8B}"/>
              </a:ext>
            </a:extLst>
          </p:cNvPr>
          <p:cNvSpPr/>
          <p:nvPr/>
        </p:nvSpPr>
        <p:spPr>
          <a:xfrm>
            <a:off x="678161" y="95261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 Product ( Service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A647E5B-C28E-4493-AA7B-4999442DF67B}"/>
              </a:ext>
            </a:extLst>
          </p:cNvPr>
          <p:cNvSpPr/>
          <p:nvPr/>
        </p:nvSpPr>
        <p:spPr>
          <a:xfrm>
            <a:off x="678161" y="124279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제품 관리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60C224-6FE8-4D34-A79F-E53C2D869027}"/>
              </a:ext>
            </a:extLst>
          </p:cNvPr>
          <p:cNvSpPr/>
          <p:nvPr/>
        </p:nvSpPr>
        <p:spPr>
          <a:xfrm>
            <a:off x="678161" y="153296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2.2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버전 관리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786EA3-CBBA-43B6-9608-48D9C080A5A1}"/>
              </a:ext>
            </a:extLst>
          </p:cNvPr>
          <p:cNvSpPr/>
          <p:nvPr/>
        </p:nvSpPr>
        <p:spPr>
          <a:xfrm>
            <a:off x="678161" y="1823136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 ALM ( Jira, Redmine, ETC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914845-0E03-4EA0-B9C2-57484D9E3D10}"/>
              </a:ext>
            </a:extLst>
          </p:cNvPr>
          <p:cNvSpPr/>
          <p:nvPr/>
        </p:nvSpPr>
        <p:spPr>
          <a:xfrm>
            <a:off x="678161" y="211330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3,1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서버 관리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F04492-7138-4D36-8C24-B550A2CB38FF}"/>
              </a:ext>
            </a:extLst>
          </p:cNvPr>
          <p:cNvSpPr/>
          <p:nvPr/>
        </p:nvSpPr>
        <p:spPr>
          <a:xfrm>
            <a:off x="678161" y="2403482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3.2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연결 관리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FE3642-9D27-422C-99DE-2B642017108C}"/>
              </a:ext>
            </a:extLst>
          </p:cNvPr>
          <p:cNvSpPr/>
          <p:nvPr/>
        </p:nvSpPr>
        <p:spPr>
          <a:xfrm>
            <a:off x="678161" y="2693655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 Requirement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0D0BF0-2912-4158-837D-F2C5CCF6ACE9}"/>
              </a:ext>
            </a:extLst>
          </p:cNvPr>
          <p:cNvSpPr/>
          <p:nvPr/>
        </p:nvSpPr>
        <p:spPr>
          <a:xfrm>
            <a:off x="678161" y="2983828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C72ED4F-4180-4424-AE4D-4BECA4803424}"/>
              </a:ext>
            </a:extLst>
          </p:cNvPr>
          <p:cNvSpPr/>
          <p:nvPr/>
        </p:nvSpPr>
        <p:spPr>
          <a:xfrm>
            <a:off x="678161" y="3274001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현황 관리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5C6BA0-C3CD-4BC8-931C-9860E8DB4F0B}"/>
              </a:ext>
            </a:extLst>
          </p:cNvPr>
          <p:cNvSpPr/>
          <p:nvPr/>
        </p:nvSpPr>
        <p:spPr>
          <a:xfrm>
            <a:off x="678161" y="3564174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4.3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간트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차트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Gantt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3C99FA-A353-49A5-AEA2-E6CD2C09F167}"/>
              </a:ext>
            </a:extLst>
          </p:cNvPr>
          <p:cNvSpPr/>
          <p:nvPr/>
        </p:nvSpPr>
        <p:spPr>
          <a:xfrm>
            <a:off x="678161" y="3854349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4.4 </a:t>
            </a:r>
            <a:r>
              <a:rPr lang="ko-KR" altLang="en-US" sz="1000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칸반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보드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Kanban )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78B6B98-F14A-43BF-B29E-DC380624E766}"/>
              </a:ext>
            </a:extLst>
          </p:cNvPr>
          <p:cNvSpPr/>
          <p:nvPr/>
        </p:nvSpPr>
        <p:spPr>
          <a:xfrm>
            <a:off x="571500" y="518050"/>
            <a:ext cx="1828799" cy="509807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982F2-7F3A-48B6-B7EF-8FBCC562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71" y="653722"/>
            <a:ext cx="814186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ko-KR" altLang="en-US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비용 분석 </a:t>
            </a:r>
            <a:r>
              <a:rPr lang="en-US" altLang="ko-KR" sz="11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 Cost )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는 제품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(*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서비스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)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별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버전 별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, </a:t>
            </a:r>
            <a:r>
              <a:rPr lang="ko-KR" altLang="en-US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요구사항 별 비용을 역산하여 계산된 결과를 제공해 드리는 기능입니다</a:t>
            </a:r>
            <a:r>
              <a:rPr lang="en-US" altLang="ko-KR" sz="11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C025260-5FD5-4EFC-ADFE-6B40D10CAFF1}"/>
              </a:ext>
            </a:extLst>
          </p:cNvPr>
          <p:cNvCxnSpPr>
            <a:cxnSpLocks/>
          </p:cNvCxnSpPr>
          <p:nvPr/>
        </p:nvCxnSpPr>
        <p:spPr>
          <a:xfrm>
            <a:off x="2681303" y="527907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72F6201-AB95-452C-8CC5-4628E9E69062}"/>
              </a:ext>
            </a:extLst>
          </p:cNvPr>
          <p:cNvCxnSpPr>
            <a:cxnSpLocks/>
          </p:cNvCxnSpPr>
          <p:nvPr/>
        </p:nvCxnSpPr>
        <p:spPr>
          <a:xfrm>
            <a:off x="2681303" y="1073396"/>
            <a:ext cx="8882046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7">
            <a:extLst>
              <a:ext uri="{FF2B5EF4-FFF2-40B4-BE49-F238E27FC236}">
                <a16:creationId xmlns:a16="http://schemas.microsoft.com/office/drawing/2014/main" id="{B9836FEF-8266-4694-B2E5-5CA9440C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11" y="573271"/>
            <a:ext cx="463388" cy="4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0562D8-C617-4362-830C-0E9428E30C46}"/>
              </a:ext>
            </a:extLst>
          </p:cNvPr>
          <p:cNvSpPr/>
          <p:nvPr/>
        </p:nvSpPr>
        <p:spPr>
          <a:xfrm>
            <a:off x="669194" y="4144524"/>
            <a:ext cx="1669786" cy="241559"/>
          </a:xfrm>
          <a:prstGeom prst="rect">
            <a:avLst/>
          </a:prstGeom>
          <a:solidFill>
            <a:srgbClr val="E49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 Analysis</a:t>
            </a:r>
            <a:endParaRPr lang="ko-KR" altLang="en-US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D4123F-8F25-43CB-9A29-59139CDAB735}"/>
              </a:ext>
            </a:extLst>
          </p:cNvPr>
          <p:cNvSpPr/>
          <p:nvPr/>
        </p:nvSpPr>
        <p:spPr>
          <a:xfrm>
            <a:off x="669194" y="4434697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5.1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일정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Time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51E86D9-BA77-40D9-80CF-E811EE844DBB}"/>
              </a:ext>
            </a:extLst>
          </p:cNvPr>
          <p:cNvSpPr/>
          <p:nvPr/>
        </p:nvSpPr>
        <p:spPr>
          <a:xfrm>
            <a:off x="669194" y="4724870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5.2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범위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Scope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7CB1C57-951D-4EFD-8E30-3183EDC5DB2E}"/>
              </a:ext>
            </a:extLst>
          </p:cNvPr>
          <p:cNvSpPr/>
          <p:nvPr/>
        </p:nvSpPr>
        <p:spPr>
          <a:xfrm>
            <a:off x="669194" y="5015043"/>
            <a:ext cx="1669786" cy="241559"/>
          </a:xfrm>
          <a:prstGeom prst="rect">
            <a:avLst/>
          </a:prstGeom>
          <a:solidFill>
            <a:schemeClr val="tx1">
              <a:lumMod val="75000"/>
              <a:lumOff val="2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5.3 </a:t>
            </a:r>
            <a:r>
              <a:rPr lang="ko-KR" altLang="en-US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자원 분석 </a:t>
            </a:r>
            <a:r>
              <a:rPr lang="en-US" altLang="ko-KR" sz="10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Resource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A94A984-773C-4C02-9237-81383D2FBB9E}"/>
              </a:ext>
            </a:extLst>
          </p:cNvPr>
          <p:cNvSpPr/>
          <p:nvPr/>
        </p:nvSpPr>
        <p:spPr>
          <a:xfrm>
            <a:off x="669194" y="5305218"/>
            <a:ext cx="1669786" cy="241559"/>
          </a:xfrm>
          <a:prstGeom prst="rect">
            <a:avLst/>
          </a:prstGeom>
          <a:solidFill>
            <a:srgbClr val="A4C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rtlCol="0" anchor="t"/>
          <a:lstStyle/>
          <a:p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5.4 </a:t>
            </a:r>
            <a:r>
              <a:rPr lang="ko-KR" alt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비용 분석 </a:t>
            </a:r>
            <a:r>
              <a:rPr lang="en-US" altLang="ko-K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Cost</a:t>
            </a:r>
            <a:endParaRPr lang="ko-KR" alt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54FD6B3B-4049-4648-8071-8EBC8E1C0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2" y="1248917"/>
            <a:ext cx="8882045" cy="4431693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90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3315240"/>
            <a:ext cx="10935664" cy="2348098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10935664" cy="1831597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A-RMS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의 현재와 미래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취소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납기 지연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비용 초과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실패의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『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근본적인 원인은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』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무엇이라고 생각하십니까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45BCB677-E224-404D-8F35-2C3CD8DCF821}"/>
              </a:ext>
            </a:extLst>
          </p:cNvPr>
          <p:cNvSpPr/>
          <p:nvPr/>
        </p:nvSpPr>
        <p:spPr>
          <a:xfrm rot="16200000">
            <a:off x="-102036" y="4292835"/>
            <a:ext cx="2146511" cy="33542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2024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개발 상황</a:t>
            </a: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234EB474-67FE-4C04-87FD-6B2E7BE0CCA2}"/>
              </a:ext>
            </a:extLst>
          </p:cNvPr>
          <p:cNvSpPr/>
          <p:nvPr/>
        </p:nvSpPr>
        <p:spPr>
          <a:xfrm rot="16200000">
            <a:off x="213810" y="2180027"/>
            <a:ext cx="1514825" cy="33542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Roadmap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73794CA1-F481-4089-96A5-B76CB7A9A045}"/>
              </a:ext>
            </a:extLst>
          </p:cNvPr>
          <p:cNvCxnSpPr>
            <a:cxnSpLocks/>
          </p:cNvCxnSpPr>
          <p:nvPr/>
        </p:nvCxnSpPr>
        <p:spPr>
          <a:xfrm>
            <a:off x="803509" y="3234887"/>
            <a:ext cx="10456731" cy="0"/>
          </a:xfrm>
          <a:prstGeom prst="line">
            <a:avLst/>
          </a:prstGeom>
          <a:ln w="3175">
            <a:solidFill>
              <a:schemeClr val="bg1">
                <a:lumMod val="75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타원 101">
            <a:extLst>
              <a:ext uri="{FF2B5EF4-FFF2-40B4-BE49-F238E27FC236}">
                <a16:creationId xmlns:a16="http://schemas.microsoft.com/office/drawing/2014/main" id="{46D834A4-178C-4EDD-8659-4829D2CB24AF}"/>
              </a:ext>
            </a:extLst>
          </p:cNvPr>
          <p:cNvSpPr/>
          <p:nvPr/>
        </p:nvSpPr>
        <p:spPr>
          <a:xfrm>
            <a:off x="1646176" y="1533623"/>
            <a:ext cx="1202095" cy="1202095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ko-KR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3" name="타원 102">
            <a:extLst>
              <a:ext uri="{FF2B5EF4-FFF2-40B4-BE49-F238E27FC236}">
                <a16:creationId xmlns:a16="http://schemas.microsoft.com/office/drawing/2014/main" id="{5BFFF9B3-FFFF-4E8C-97E4-C1010DB6036F}"/>
              </a:ext>
            </a:extLst>
          </p:cNvPr>
          <p:cNvSpPr/>
          <p:nvPr/>
        </p:nvSpPr>
        <p:spPr>
          <a:xfrm>
            <a:off x="7496014" y="1533623"/>
            <a:ext cx="1202095" cy="1202095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ko-KR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4" name="타원 103">
            <a:extLst>
              <a:ext uri="{FF2B5EF4-FFF2-40B4-BE49-F238E27FC236}">
                <a16:creationId xmlns:a16="http://schemas.microsoft.com/office/drawing/2014/main" id="{EEA0A2CE-4991-4551-AE50-4037D1B20A0B}"/>
              </a:ext>
            </a:extLst>
          </p:cNvPr>
          <p:cNvSpPr/>
          <p:nvPr/>
        </p:nvSpPr>
        <p:spPr>
          <a:xfrm>
            <a:off x="5514607" y="1533623"/>
            <a:ext cx="1202095" cy="1202095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ko-KR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5" name="타원 104">
            <a:extLst>
              <a:ext uri="{FF2B5EF4-FFF2-40B4-BE49-F238E27FC236}">
                <a16:creationId xmlns:a16="http://schemas.microsoft.com/office/drawing/2014/main" id="{73AAB069-2325-4F86-BDB5-75869C5C0AE4}"/>
              </a:ext>
            </a:extLst>
          </p:cNvPr>
          <p:cNvSpPr/>
          <p:nvPr/>
        </p:nvSpPr>
        <p:spPr>
          <a:xfrm>
            <a:off x="3513653" y="1533623"/>
            <a:ext cx="1202095" cy="1202095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ko-KR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6FA0358D-5E26-48F4-B481-16C12F56B751}"/>
              </a:ext>
            </a:extLst>
          </p:cNvPr>
          <p:cNvSpPr/>
          <p:nvPr/>
        </p:nvSpPr>
        <p:spPr>
          <a:xfrm>
            <a:off x="7322656" y="2766999"/>
            <a:ext cx="1548822" cy="30777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latinLnBrk="1">
              <a:buClrTx/>
              <a:buFontTx/>
              <a:buNone/>
            </a:pP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</a:rPr>
              <a:t>테스트</a:t>
            </a: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</a:rPr>
              <a:t>(QA)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</a:rPr>
              <a:t> 관리 탑재</a:t>
            </a:r>
            <a:endParaRPr lang="ko-KR" altLang="en-US" sz="1400" kern="1200" dirty="0">
              <a:solidFill>
                <a:prstClr val="white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ACEF4EE9-8CF2-47E7-8BC4-7D228E2BB064}"/>
              </a:ext>
            </a:extLst>
          </p:cNvPr>
          <p:cNvSpPr/>
          <p:nvPr/>
        </p:nvSpPr>
        <p:spPr>
          <a:xfrm>
            <a:off x="3470446" y="2766999"/>
            <a:ext cx="1281506" cy="30777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latinLnBrk="1">
              <a:buClrTx/>
              <a:buFontTx/>
              <a:buNone/>
            </a:pP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GitLab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연동 탑재</a:t>
            </a:r>
            <a:endParaRPr lang="ko-KR" altLang="en-US" sz="1400" kern="1200" dirty="0">
              <a:solidFill>
                <a:prstClr val="white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8" name="타원 107">
            <a:extLst>
              <a:ext uri="{FF2B5EF4-FFF2-40B4-BE49-F238E27FC236}">
                <a16:creationId xmlns:a16="http://schemas.microsoft.com/office/drawing/2014/main" id="{4E60217D-8682-4038-B4AA-5805AED83D74}"/>
              </a:ext>
            </a:extLst>
          </p:cNvPr>
          <p:cNvSpPr/>
          <p:nvPr/>
        </p:nvSpPr>
        <p:spPr>
          <a:xfrm>
            <a:off x="9605191" y="1533623"/>
            <a:ext cx="1202095" cy="1202095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ko-KR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AAA09C59-D1C6-4ABE-8593-E9FE052DA508}"/>
              </a:ext>
            </a:extLst>
          </p:cNvPr>
          <p:cNvSpPr/>
          <p:nvPr/>
        </p:nvSpPr>
        <p:spPr>
          <a:xfrm>
            <a:off x="9573696" y="2768890"/>
            <a:ext cx="1265091" cy="30777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latinLnBrk="1">
              <a:buClrTx/>
              <a:buFontTx/>
              <a:buNone/>
            </a:pP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AI,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ML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분석 탑재</a:t>
            </a:r>
            <a:endParaRPr lang="ko-KR" altLang="en-US" sz="1400" kern="1200" dirty="0">
              <a:solidFill>
                <a:prstClr val="white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110" name="Picture 12" descr="white house Icon 2193736">
            <a:extLst>
              <a:ext uri="{FF2B5EF4-FFF2-40B4-BE49-F238E27FC236}">
                <a16:creationId xmlns:a16="http://schemas.microsoft.com/office/drawing/2014/main" id="{A6DD1048-A162-40D2-BF76-7069696B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62" y="1683105"/>
            <a:ext cx="811465" cy="81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988D94A2-94BA-4F46-9A7F-14634A890088}"/>
              </a:ext>
            </a:extLst>
          </p:cNvPr>
          <p:cNvSpPr/>
          <p:nvPr/>
        </p:nvSpPr>
        <p:spPr>
          <a:xfrm>
            <a:off x="5479656" y="2770455"/>
            <a:ext cx="1319592" cy="30777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latinLnBrk="1">
              <a:buClrTx/>
              <a:buFontTx/>
              <a:buNone/>
            </a:pP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SCM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연동</a:t>
            </a: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및 분석</a:t>
            </a:r>
            <a:endParaRPr lang="ko-KR" altLang="en-US" sz="1400" kern="1200" dirty="0">
              <a:solidFill>
                <a:prstClr val="white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pic>
        <p:nvPicPr>
          <p:cNvPr id="112" name="Picture 16" descr="agreement Icon 3985957">
            <a:extLst>
              <a:ext uri="{FF2B5EF4-FFF2-40B4-BE49-F238E27FC236}">
                <a16:creationId xmlns:a16="http://schemas.microsoft.com/office/drawing/2014/main" id="{39E55C48-653C-4CE2-89E1-2FBA8B19B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87" y="1804191"/>
            <a:ext cx="660958" cy="66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8" descr="evaluation Icon 2952287">
            <a:extLst>
              <a:ext uri="{FF2B5EF4-FFF2-40B4-BE49-F238E27FC236}">
                <a16:creationId xmlns:a16="http://schemas.microsoft.com/office/drawing/2014/main" id="{56B49D30-7C8F-4525-AFEE-F5C4FC18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50" y="1790843"/>
            <a:ext cx="687654" cy="6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D6DF0ACC-18CF-435F-907D-BAC7F52F395F}"/>
              </a:ext>
            </a:extLst>
          </p:cNvPr>
          <p:cNvSpPr/>
          <p:nvPr/>
        </p:nvSpPr>
        <p:spPr>
          <a:xfrm>
            <a:off x="1584249" y="2770455"/>
            <a:ext cx="1329210" cy="30777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 latinLnBrk="1">
              <a:buClrTx/>
              <a:buFontTx/>
              <a:buNone/>
            </a:pP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일</a:t>
            </a: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주</a:t>
            </a:r>
            <a:r>
              <a:rPr lang="en-US" altLang="ko-KR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*</a:t>
            </a:r>
            <a:r>
              <a:rPr lang="ko-KR" altLang="en-US" sz="1400" dirty="0">
                <a:solidFill>
                  <a:prstClr val="white"/>
                </a:solidFill>
                <a:latin typeface="프리젠테이션 4 Regular" pitchFamily="2" charset="-127"/>
                <a:ea typeface="프리젠테이션 4 Regular" pitchFamily="2" charset="-127"/>
                <a:cs typeface="Arial" panose="020B0604020202020204" pitchFamily="34" charset="0"/>
              </a:rPr>
              <a:t>월간 리포트</a:t>
            </a:r>
            <a:endParaRPr lang="ko-KR" altLang="en-US" sz="1400" kern="1200" dirty="0">
              <a:solidFill>
                <a:prstClr val="white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4922EC40-44BE-4FD6-BEED-3A08409B66EF}"/>
              </a:ext>
            </a:extLst>
          </p:cNvPr>
          <p:cNvCxnSpPr>
            <a:cxnSpLocks/>
          </p:cNvCxnSpPr>
          <p:nvPr/>
        </p:nvCxnSpPr>
        <p:spPr>
          <a:xfrm>
            <a:off x="2959142" y="2093768"/>
            <a:ext cx="463394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16" name="직선 연결선 115">
            <a:extLst>
              <a:ext uri="{FF2B5EF4-FFF2-40B4-BE49-F238E27FC236}">
                <a16:creationId xmlns:a16="http://schemas.microsoft.com/office/drawing/2014/main" id="{08940B25-02A2-4229-B3AF-25930A393624}"/>
              </a:ext>
            </a:extLst>
          </p:cNvPr>
          <p:cNvCxnSpPr>
            <a:cxnSpLocks/>
          </p:cNvCxnSpPr>
          <p:nvPr/>
        </p:nvCxnSpPr>
        <p:spPr>
          <a:xfrm>
            <a:off x="4883192" y="2093768"/>
            <a:ext cx="463394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id="{CE5E3BCA-017B-4526-98B3-F26A4743610B}"/>
              </a:ext>
            </a:extLst>
          </p:cNvPr>
          <p:cNvCxnSpPr>
            <a:cxnSpLocks/>
          </p:cNvCxnSpPr>
          <p:nvPr/>
        </p:nvCxnSpPr>
        <p:spPr>
          <a:xfrm>
            <a:off x="6873917" y="2093768"/>
            <a:ext cx="463394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18" name="직선 연결선 117">
            <a:extLst>
              <a:ext uri="{FF2B5EF4-FFF2-40B4-BE49-F238E27FC236}">
                <a16:creationId xmlns:a16="http://schemas.microsoft.com/office/drawing/2014/main" id="{A220711E-6E4E-48FC-A6B2-9396C7B694CF}"/>
              </a:ext>
            </a:extLst>
          </p:cNvPr>
          <p:cNvCxnSpPr>
            <a:cxnSpLocks/>
          </p:cNvCxnSpPr>
          <p:nvPr/>
        </p:nvCxnSpPr>
        <p:spPr>
          <a:xfrm>
            <a:off x="8874167" y="2093768"/>
            <a:ext cx="463394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57930C99-AA85-458B-8241-0BD2756EF2E7}"/>
              </a:ext>
            </a:extLst>
          </p:cNvPr>
          <p:cNvCxnSpPr>
            <a:cxnSpLocks/>
          </p:cNvCxnSpPr>
          <p:nvPr/>
        </p:nvCxnSpPr>
        <p:spPr>
          <a:xfrm>
            <a:off x="1317680" y="2093768"/>
            <a:ext cx="258811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4DE319F9-2BC0-44CE-9012-E094A8C134C6}"/>
              </a:ext>
            </a:extLst>
          </p:cNvPr>
          <p:cNvCxnSpPr>
            <a:cxnSpLocks/>
          </p:cNvCxnSpPr>
          <p:nvPr/>
        </p:nvCxnSpPr>
        <p:spPr>
          <a:xfrm>
            <a:off x="10983918" y="2093768"/>
            <a:ext cx="258811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  <a:tailEnd type="triangle"/>
          </a:ln>
          <a:effectLst/>
        </p:spPr>
      </p:cxnSp>
      <p:pic>
        <p:nvPicPr>
          <p:cNvPr id="121" name="Picture 2" descr="resource Icon 3761623">
            <a:extLst>
              <a:ext uri="{FF2B5EF4-FFF2-40B4-BE49-F238E27FC236}">
                <a16:creationId xmlns:a16="http://schemas.microsoft.com/office/drawing/2014/main" id="{24B23D23-6C1C-4E92-899A-A45984F1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857" y="1722387"/>
            <a:ext cx="742762" cy="7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manager Icon 4807243">
            <a:extLst>
              <a:ext uri="{FF2B5EF4-FFF2-40B4-BE49-F238E27FC236}">
                <a16:creationId xmlns:a16="http://schemas.microsoft.com/office/drawing/2014/main" id="{B02A7B5D-58B4-4DA4-A93C-3D2B1C79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06" y="1709938"/>
            <a:ext cx="846894" cy="8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3" name="표 122">
            <a:extLst>
              <a:ext uri="{FF2B5EF4-FFF2-40B4-BE49-F238E27FC236}">
                <a16:creationId xmlns:a16="http://schemas.microsoft.com/office/drawing/2014/main" id="{27DABE2A-C798-4C18-BDEF-42E617868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708583"/>
              </p:ext>
            </p:extLst>
          </p:nvPr>
        </p:nvGraphicFramePr>
        <p:xfrm>
          <a:off x="1515257" y="3394333"/>
          <a:ext cx="9873234" cy="21790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026">
                  <a:extLst>
                    <a:ext uri="{9D8B030D-6E8A-4147-A177-3AD203B41FA5}">
                      <a16:colId xmlns:a16="http://schemas.microsoft.com/office/drawing/2014/main" val="1879361178"/>
                    </a:ext>
                  </a:extLst>
                </a:gridCol>
                <a:gridCol w="894592">
                  <a:extLst>
                    <a:ext uri="{9D8B030D-6E8A-4147-A177-3AD203B41FA5}">
                      <a16:colId xmlns:a16="http://schemas.microsoft.com/office/drawing/2014/main" val="280335845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69812596"/>
                    </a:ext>
                  </a:extLst>
                </a:gridCol>
                <a:gridCol w="1004835">
                  <a:extLst>
                    <a:ext uri="{9D8B030D-6E8A-4147-A177-3AD203B41FA5}">
                      <a16:colId xmlns:a16="http://schemas.microsoft.com/office/drawing/2014/main" val="3984910905"/>
                    </a:ext>
                  </a:extLst>
                </a:gridCol>
                <a:gridCol w="864158">
                  <a:extLst>
                    <a:ext uri="{9D8B030D-6E8A-4147-A177-3AD203B41FA5}">
                      <a16:colId xmlns:a16="http://schemas.microsoft.com/office/drawing/2014/main" val="4171290311"/>
                    </a:ext>
                  </a:extLst>
                </a:gridCol>
                <a:gridCol w="1105319">
                  <a:extLst>
                    <a:ext uri="{9D8B030D-6E8A-4147-A177-3AD203B41FA5}">
                      <a16:colId xmlns:a16="http://schemas.microsoft.com/office/drawing/2014/main" val="2086711524"/>
                    </a:ext>
                  </a:extLst>
                </a:gridCol>
                <a:gridCol w="994787">
                  <a:extLst>
                    <a:ext uri="{9D8B030D-6E8A-4147-A177-3AD203B41FA5}">
                      <a16:colId xmlns:a16="http://schemas.microsoft.com/office/drawing/2014/main" val="2312333551"/>
                    </a:ext>
                  </a:extLst>
                </a:gridCol>
                <a:gridCol w="974690">
                  <a:extLst>
                    <a:ext uri="{9D8B030D-6E8A-4147-A177-3AD203B41FA5}">
                      <a16:colId xmlns:a16="http://schemas.microsoft.com/office/drawing/2014/main" val="484834616"/>
                    </a:ext>
                  </a:extLst>
                </a:gridCol>
                <a:gridCol w="926401">
                  <a:extLst>
                    <a:ext uri="{9D8B030D-6E8A-4147-A177-3AD203B41FA5}">
                      <a16:colId xmlns:a16="http://schemas.microsoft.com/office/drawing/2014/main" val="1411283596"/>
                    </a:ext>
                  </a:extLst>
                </a:gridCol>
                <a:gridCol w="1097026">
                  <a:extLst>
                    <a:ext uri="{9D8B030D-6E8A-4147-A177-3AD203B41FA5}">
                      <a16:colId xmlns:a16="http://schemas.microsoft.com/office/drawing/2014/main" val="2648348237"/>
                    </a:ext>
                  </a:extLst>
                </a:gridCol>
              </a:tblGrid>
              <a:tr h="25803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구분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Scope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 분석</a:t>
                      </a:r>
                      <a:endParaRPr lang="en-US" altLang="ko-KR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Time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 분석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Resource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 분석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통합 분석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ALM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 연동 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SCM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 연동</a:t>
                      </a:r>
                      <a:b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</a:br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( git , </a:t>
                      </a:r>
                      <a:r>
                        <a:rPr lang="en-US" altLang="ko-KR" sz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svn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 … )</a:t>
                      </a:r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265580"/>
                  </a:ext>
                </a:extLst>
              </a:tr>
              <a:tr h="25803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Cost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분석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분석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Report</a:t>
                      </a:r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JIRA</a:t>
                      </a:r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Gitlab</a:t>
                      </a:r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Redmine</a:t>
                      </a:r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05971"/>
                  </a:ext>
                </a:extLst>
              </a:tr>
              <a:tr h="5434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제품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*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서비스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137177"/>
                  </a:ext>
                </a:extLst>
              </a:tr>
              <a:tr h="5434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버전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042420"/>
                  </a:ext>
                </a:extLst>
              </a:tr>
              <a:tr h="5434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프리젠테이션 5 Medium" panose="020B0600000000000000" pitchFamily="34" charset="-127"/>
                          <a:ea typeface="프리젠테이션 5 Medium" panose="020B0600000000000000" pitchFamily="34" charset="-127"/>
                        </a:rPr>
                        <a:t>단위 요구사항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Clr>
                          <a:schemeClr val="bg1"/>
                        </a:buClr>
                        <a:buFont typeface="Arial" panose="020B0604020202020204" pitchFamily="34" charset="0"/>
                        <a:buNone/>
                      </a:pPr>
                      <a:endParaRPr lang="ko-KR" altLang="en-US" sz="1200" dirty="0">
                        <a:solidFill>
                          <a:schemeClr val="bg1"/>
                        </a:solidFill>
                        <a:latin typeface="프리젠테이션 5 Medium" panose="020B0600000000000000" pitchFamily="34" charset="-127"/>
                        <a:ea typeface="프리젠테이션 5 Medium" panose="020B0600000000000000" pitchFamily="34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289926"/>
                  </a:ext>
                </a:extLst>
              </a:tr>
            </a:tbl>
          </a:graphicData>
        </a:graphic>
      </p:graphicFrame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6D76AEE9-3DEF-4513-B720-D5D4C14BADC8}"/>
              </a:ext>
            </a:extLst>
          </p:cNvPr>
          <p:cNvSpPr/>
          <p:nvPr/>
        </p:nvSpPr>
        <p:spPr>
          <a:xfrm>
            <a:off x="6344002" y="3958173"/>
            <a:ext cx="1015086" cy="5148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진행 중</a:t>
            </a:r>
          </a:p>
        </p:txBody>
      </p:sp>
      <p:sp>
        <p:nvSpPr>
          <p:cNvPr id="133" name="직사각형 132">
            <a:extLst>
              <a:ext uri="{FF2B5EF4-FFF2-40B4-BE49-F238E27FC236}">
                <a16:creationId xmlns:a16="http://schemas.microsoft.com/office/drawing/2014/main" id="{B475ED71-0BA1-42AB-966A-CC4AE00D5F38}"/>
              </a:ext>
            </a:extLst>
          </p:cNvPr>
          <p:cNvSpPr/>
          <p:nvPr/>
        </p:nvSpPr>
        <p:spPr>
          <a:xfrm>
            <a:off x="2642156" y="3958173"/>
            <a:ext cx="84775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136" name="직사각형 135">
            <a:extLst>
              <a:ext uri="{FF2B5EF4-FFF2-40B4-BE49-F238E27FC236}">
                <a16:creationId xmlns:a16="http://schemas.microsoft.com/office/drawing/2014/main" id="{3563A915-C90C-4D64-AAF5-2D52E3A6BF2B}"/>
              </a:ext>
            </a:extLst>
          </p:cNvPr>
          <p:cNvSpPr/>
          <p:nvPr/>
        </p:nvSpPr>
        <p:spPr>
          <a:xfrm>
            <a:off x="8477898" y="5782005"/>
            <a:ext cx="1323080" cy="296192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개발 영역</a:t>
            </a:r>
          </a:p>
        </p:txBody>
      </p: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80E5E4FB-CE46-44B4-87E5-BDE0A4344113}"/>
              </a:ext>
            </a:extLst>
          </p:cNvPr>
          <p:cNvSpPr/>
          <p:nvPr/>
        </p:nvSpPr>
        <p:spPr>
          <a:xfrm>
            <a:off x="10027314" y="5784954"/>
            <a:ext cx="1323080" cy="301262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서비스 가능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3F957B2-44D5-4D05-B47A-1F2F96727033}"/>
              </a:ext>
            </a:extLst>
          </p:cNvPr>
          <p:cNvSpPr/>
          <p:nvPr/>
        </p:nvSpPr>
        <p:spPr>
          <a:xfrm>
            <a:off x="2643830" y="4492408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015D78A1-AD5A-4DDC-BE56-3A113EA41EB1}"/>
              </a:ext>
            </a:extLst>
          </p:cNvPr>
          <p:cNvSpPr/>
          <p:nvPr/>
        </p:nvSpPr>
        <p:spPr>
          <a:xfrm>
            <a:off x="2642156" y="5033976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661A63E6-08A8-4E2B-B385-532DFE5BD899}"/>
              </a:ext>
            </a:extLst>
          </p:cNvPr>
          <p:cNvSpPr/>
          <p:nvPr/>
        </p:nvSpPr>
        <p:spPr>
          <a:xfrm>
            <a:off x="3557339" y="3958173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4EFDBB69-6AAA-40A2-8F55-0C5A4B08CF41}"/>
              </a:ext>
            </a:extLst>
          </p:cNvPr>
          <p:cNvSpPr/>
          <p:nvPr/>
        </p:nvSpPr>
        <p:spPr>
          <a:xfrm>
            <a:off x="3559013" y="4492408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DDB545C-BB78-4A7D-8941-BC916A2655D4}"/>
              </a:ext>
            </a:extLst>
          </p:cNvPr>
          <p:cNvSpPr/>
          <p:nvPr/>
        </p:nvSpPr>
        <p:spPr>
          <a:xfrm>
            <a:off x="3557339" y="5033976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0483A4D-33CF-4998-A1D0-7C422DB444DB}"/>
              </a:ext>
            </a:extLst>
          </p:cNvPr>
          <p:cNvSpPr/>
          <p:nvPr/>
        </p:nvSpPr>
        <p:spPr>
          <a:xfrm>
            <a:off x="4453062" y="3958173"/>
            <a:ext cx="926357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9A58079-2A43-403F-AEBC-0EB6EE25ED9A}"/>
              </a:ext>
            </a:extLst>
          </p:cNvPr>
          <p:cNvSpPr/>
          <p:nvPr/>
        </p:nvSpPr>
        <p:spPr>
          <a:xfrm>
            <a:off x="4474196" y="4492408"/>
            <a:ext cx="902813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854C1B20-6FFB-41B3-8182-66F581F90356}"/>
              </a:ext>
            </a:extLst>
          </p:cNvPr>
          <p:cNvSpPr/>
          <p:nvPr/>
        </p:nvSpPr>
        <p:spPr>
          <a:xfrm>
            <a:off x="4472522" y="5033976"/>
            <a:ext cx="904487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E149B0EE-B7D1-4D3E-97EE-1E560FA75D39}"/>
              </a:ext>
            </a:extLst>
          </p:cNvPr>
          <p:cNvSpPr/>
          <p:nvPr/>
        </p:nvSpPr>
        <p:spPr>
          <a:xfrm>
            <a:off x="5448279" y="3958173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2E2D90B-D7F7-41E9-A822-CB398C468C7C}"/>
              </a:ext>
            </a:extLst>
          </p:cNvPr>
          <p:cNvSpPr/>
          <p:nvPr/>
        </p:nvSpPr>
        <p:spPr>
          <a:xfrm>
            <a:off x="5449953" y="4492408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5A3CC4A8-A903-4039-99F5-937B2BCE793F}"/>
              </a:ext>
            </a:extLst>
          </p:cNvPr>
          <p:cNvSpPr/>
          <p:nvPr/>
        </p:nvSpPr>
        <p:spPr>
          <a:xfrm>
            <a:off x="5448279" y="5033976"/>
            <a:ext cx="82829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CDED2C8C-9B9B-456E-A8ED-C8D6AE6B76DD}"/>
              </a:ext>
            </a:extLst>
          </p:cNvPr>
          <p:cNvSpPr/>
          <p:nvPr/>
        </p:nvSpPr>
        <p:spPr>
          <a:xfrm>
            <a:off x="6341591" y="4493097"/>
            <a:ext cx="1015086" cy="5148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진행 중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1CCF1E77-5D5C-4D46-99E7-24D290A55825}"/>
              </a:ext>
            </a:extLst>
          </p:cNvPr>
          <p:cNvSpPr/>
          <p:nvPr/>
        </p:nvSpPr>
        <p:spPr>
          <a:xfrm>
            <a:off x="6341591" y="5039426"/>
            <a:ext cx="1015086" cy="5148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진행 중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96638DE1-3DAD-449F-8E14-B9C4364B5A39}"/>
              </a:ext>
            </a:extLst>
          </p:cNvPr>
          <p:cNvSpPr/>
          <p:nvPr/>
        </p:nvSpPr>
        <p:spPr>
          <a:xfrm>
            <a:off x="7418351" y="3958173"/>
            <a:ext cx="945214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478E74BB-749D-414D-83F8-6734E03AFF70}"/>
              </a:ext>
            </a:extLst>
          </p:cNvPr>
          <p:cNvSpPr/>
          <p:nvPr/>
        </p:nvSpPr>
        <p:spPr>
          <a:xfrm>
            <a:off x="7420025" y="4492408"/>
            <a:ext cx="945214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30A076E-6B16-424B-86E0-462B2F1DDA93}"/>
              </a:ext>
            </a:extLst>
          </p:cNvPr>
          <p:cNvSpPr/>
          <p:nvPr/>
        </p:nvSpPr>
        <p:spPr>
          <a:xfrm>
            <a:off x="7430511" y="5033976"/>
            <a:ext cx="933054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0B4122E0-EC09-4672-8B7A-2B2F7A2D7FE8}"/>
              </a:ext>
            </a:extLst>
          </p:cNvPr>
          <p:cNvSpPr/>
          <p:nvPr/>
        </p:nvSpPr>
        <p:spPr>
          <a:xfrm>
            <a:off x="9410179" y="3960592"/>
            <a:ext cx="847750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288CAC6E-D6FF-478F-9EF2-419D0420B3DF}"/>
              </a:ext>
            </a:extLst>
          </p:cNvPr>
          <p:cNvSpPr/>
          <p:nvPr/>
        </p:nvSpPr>
        <p:spPr>
          <a:xfrm>
            <a:off x="9411853" y="4494827"/>
            <a:ext cx="846076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C731E700-65D4-4608-8A33-7D5ABE925A59}"/>
              </a:ext>
            </a:extLst>
          </p:cNvPr>
          <p:cNvSpPr/>
          <p:nvPr/>
        </p:nvSpPr>
        <p:spPr>
          <a:xfrm>
            <a:off x="9410179" y="5036395"/>
            <a:ext cx="846076" cy="525701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ko-KR" alt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완료</a:t>
            </a: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1D113537-4080-498D-98CA-548D02C5BE96}"/>
              </a:ext>
            </a:extLst>
          </p:cNvPr>
          <p:cNvSpPr/>
          <p:nvPr/>
        </p:nvSpPr>
        <p:spPr>
          <a:xfrm>
            <a:off x="8394390" y="3959680"/>
            <a:ext cx="1015086" cy="514800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예정</a:t>
            </a: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4BAD8ACD-3929-4FB5-A8AB-1F9937F8E3CB}"/>
              </a:ext>
            </a:extLst>
          </p:cNvPr>
          <p:cNvSpPr/>
          <p:nvPr/>
        </p:nvSpPr>
        <p:spPr>
          <a:xfrm>
            <a:off x="8391979" y="4494604"/>
            <a:ext cx="1015086" cy="514800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예정</a:t>
            </a: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55A37B74-8D54-41A8-85D9-916346A5E3DF}"/>
              </a:ext>
            </a:extLst>
          </p:cNvPr>
          <p:cNvSpPr/>
          <p:nvPr/>
        </p:nvSpPr>
        <p:spPr>
          <a:xfrm>
            <a:off x="8391979" y="5040933"/>
            <a:ext cx="1015086" cy="514800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예정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7DB6F175-BC9E-4E50-9289-44B6CB6BDE7D}"/>
              </a:ext>
            </a:extLst>
          </p:cNvPr>
          <p:cNvSpPr/>
          <p:nvPr/>
        </p:nvSpPr>
        <p:spPr>
          <a:xfrm>
            <a:off x="10323688" y="3958173"/>
            <a:ext cx="1065456" cy="514800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예정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43457CB3-13F1-4814-96D6-C45407F67984}"/>
              </a:ext>
            </a:extLst>
          </p:cNvPr>
          <p:cNvSpPr/>
          <p:nvPr/>
        </p:nvSpPr>
        <p:spPr>
          <a:xfrm>
            <a:off x="10321277" y="4493097"/>
            <a:ext cx="1065456" cy="514800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예정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2E0CFC33-1D5A-4897-B2BE-BEA15781BDBE}"/>
              </a:ext>
            </a:extLst>
          </p:cNvPr>
          <p:cNvSpPr/>
          <p:nvPr/>
        </p:nvSpPr>
        <p:spPr>
          <a:xfrm>
            <a:off x="10321277" y="5039426"/>
            <a:ext cx="1065456" cy="514800"/>
          </a:xfrm>
          <a:prstGeom prst="rect">
            <a:avLst/>
          </a:prstGeom>
          <a:solidFill>
            <a:srgbClr val="ED7D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</a:rPr>
              <a:t>예정</a:t>
            </a: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0C2936DC-FC72-434C-AD17-64D2CF4462EE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Ⅲ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로드맵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2422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5" y="1324198"/>
            <a:ext cx="3937634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ARMS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 로드맵 미리보기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: (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추가될 기능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)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작업자 분석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고민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작업자의 퍼포먼스를 종합적으로 분석하여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정량적인 절대 지표 및 상대 지표를 제공 할 예정입니다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4627096" y="1324198"/>
            <a:ext cx="6964832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DE91D95-6C75-4B44-9C34-F7BF2A824D2D}"/>
              </a:ext>
            </a:extLst>
          </p:cNvPr>
          <p:cNvCxnSpPr>
            <a:cxnSpLocks/>
          </p:cNvCxnSpPr>
          <p:nvPr/>
        </p:nvCxnSpPr>
        <p:spPr>
          <a:xfrm>
            <a:off x="4575810" y="1324198"/>
            <a:ext cx="0" cy="43222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B9BF3D19-9849-4549-B094-46CF50D25B4F}"/>
              </a:ext>
            </a:extLst>
          </p:cNvPr>
          <p:cNvSpPr/>
          <p:nvPr/>
        </p:nvSpPr>
        <p:spPr>
          <a:xfrm>
            <a:off x="689463" y="1381944"/>
            <a:ext cx="3745378" cy="434566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 분석</a:t>
            </a: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5893F440-40E8-483A-8971-A8FB48A5EE3D}"/>
              </a:ext>
            </a:extLst>
          </p:cNvPr>
          <p:cNvSpPr/>
          <p:nvPr/>
        </p:nvSpPr>
        <p:spPr>
          <a:xfrm>
            <a:off x="689462" y="1936670"/>
            <a:ext cx="3745378" cy="363594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5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CBDE9FD-4F44-4E3B-A897-87A13E505D02}"/>
              </a:ext>
            </a:extLst>
          </p:cNvPr>
          <p:cNvSpPr txBox="1"/>
          <p:nvPr/>
        </p:nvSpPr>
        <p:spPr>
          <a:xfrm>
            <a:off x="861449" y="1947674"/>
            <a:ext cx="3573391" cy="3522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)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기여도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회사의 이익 창출 기반 기여도 분석 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버전 기여도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프로젝트 기반 기여도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요구사항 관여도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팀 기반 성과 기여도 분석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이슈 데이터 기반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정성적 평가가 아닌 정량적 평가 기반 분석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SCM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코드레벨 데이터 기반 분석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코드 레벨의 품질 및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QA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영향도 분석레벨 평가</a:t>
            </a:r>
          </a:p>
        </p:txBody>
      </p:sp>
      <p:sp>
        <p:nvSpPr>
          <p:cNvPr id="79" name="Rectangle 37">
            <a:extLst>
              <a:ext uri="{FF2B5EF4-FFF2-40B4-BE49-F238E27FC236}">
                <a16:creationId xmlns:a16="http://schemas.microsoft.com/office/drawing/2014/main" id="{C4606ECC-E43B-48B1-9DC3-9E8281600E2C}"/>
              </a:ext>
            </a:extLst>
          </p:cNvPr>
          <p:cNvSpPr/>
          <p:nvPr/>
        </p:nvSpPr>
        <p:spPr>
          <a:xfrm>
            <a:off x="4671330" y="1386767"/>
            <a:ext cx="6840526" cy="4185848"/>
          </a:xfrm>
          <a:prstGeom prst="rect">
            <a:avLst/>
          </a:prstGeom>
          <a:noFill/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900" dirty="0">
                <a:solidFill>
                  <a:schemeClr val="bg1"/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 panose="020B0604020202020204" pitchFamily="34" charset="0"/>
              </a:rPr>
              <a:t>작업자 분석 예시 화면</a:t>
            </a:r>
            <a:endParaRPr lang="en-US" sz="900" dirty="0">
              <a:solidFill>
                <a:schemeClr val="bg1"/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81" name="그림 80">
            <a:extLst>
              <a:ext uri="{FF2B5EF4-FFF2-40B4-BE49-F238E27FC236}">
                <a16:creationId xmlns:a16="http://schemas.microsoft.com/office/drawing/2014/main" id="{98103C5C-983F-4DAA-BF59-8E54702FE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07" y="1726247"/>
            <a:ext cx="6816507" cy="3846368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08F1BCC5-2E34-4724-86BF-F31D8D07F9AC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Ⅲ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로드맵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grpSp>
        <p:nvGrpSpPr>
          <p:cNvPr id="20" name="Graphic 35">
            <a:extLst>
              <a:ext uri="{FF2B5EF4-FFF2-40B4-BE49-F238E27FC236}">
                <a16:creationId xmlns:a16="http://schemas.microsoft.com/office/drawing/2014/main" id="{3C8BA9F1-8E9E-4E33-A5CB-0E3C934431A0}"/>
              </a:ext>
            </a:extLst>
          </p:cNvPr>
          <p:cNvGrpSpPr/>
          <p:nvPr/>
        </p:nvGrpSpPr>
        <p:grpSpPr>
          <a:xfrm>
            <a:off x="4699903" y="1415341"/>
            <a:ext cx="281631" cy="281631"/>
            <a:chOff x="4699903" y="1415341"/>
            <a:chExt cx="281631" cy="281631"/>
          </a:xfrm>
          <a:blipFill>
            <a:blip r:embed="rId3"/>
            <a:stretch>
              <a:fillRect/>
            </a:stretch>
          </a:blipFill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14A87D9B-A8DD-4CDE-93C8-E2E325898E6F}"/>
                </a:ext>
              </a:extLst>
            </p:cNvPr>
            <p:cNvSpPr/>
            <p:nvPr/>
          </p:nvSpPr>
          <p:spPr>
            <a:xfrm>
              <a:off x="4694622" y="1410060"/>
              <a:ext cx="288672" cy="288672"/>
            </a:xfrm>
            <a:custGeom>
              <a:avLst/>
              <a:gdLst>
                <a:gd name="connsiteX0" fmla="*/ 5281 w 288671"/>
                <a:gd name="connsiteY0" fmla="*/ 5281 h 288671"/>
                <a:gd name="connsiteX1" fmla="*/ 286912 w 288671"/>
                <a:gd name="connsiteY1" fmla="*/ 5281 h 288671"/>
                <a:gd name="connsiteX2" fmla="*/ 286912 w 288671"/>
                <a:gd name="connsiteY2" fmla="*/ 286912 h 288671"/>
                <a:gd name="connsiteX3" fmla="*/ 5281 w 288671"/>
                <a:gd name="connsiteY3" fmla="*/ 286912 h 2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671" h="288671">
                  <a:moveTo>
                    <a:pt x="5281" y="5281"/>
                  </a:moveTo>
                  <a:lnTo>
                    <a:pt x="286912" y="5281"/>
                  </a:lnTo>
                  <a:lnTo>
                    <a:pt x="286912" y="286912"/>
                  </a:lnTo>
                  <a:lnTo>
                    <a:pt x="5281" y="28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C698B19A-0972-4B3D-9851-01B2A5671863}"/>
                </a:ext>
              </a:extLst>
            </p:cNvPr>
            <p:cNvSpPr/>
            <p:nvPr/>
          </p:nvSpPr>
          <p:spPr>
            <a:xfrm>
              <a:off x="4736866" y="1494548"/>
              <a:ext cx="204182" cy="126734"/>
            </a:xfrm>
            <a:custGeom>
              <a:avLst/>
              <a:gdLst>
                <a:gd name="connsiteX0" fmla="*/ 193257 w 204182"/>
                <a:gd name="connsiteY0" fmla="*/ 89073 h 126733"/>
                <a:gd name="connsiteX1" fmla="*/ 188040 w 204182"/>
                <a:gd name="connsiteY1" fmla="*/ 112047 h 126733"/>
                <a:gd name="connsiteX2" fmla="*/ 190504 w 204182"/>
                <a:gd name="connsiteY2" fmla="*/ 113230 h 126733"/>
                <a:gd name="connsiteX3" fmla="*/ 201727 w 204182"/>
                <a:gd name="connsiteY3" fmla="*/ 82511 h 126733"/>
                <a:gd name="connsiteX4" fmla="*/ 169600 w 204182"/>
                <a:gd name="connsiteY4" fmla="*/ 85552 h 126733"/>
                <a:gd name="connsiteX5" fmla="*/ 170086 w 204182"/>
                <a:gd name="connsiteY5" fmla="*/ 88291 h 126733"/>
                <a:gd name="connsiteX6" fmla="*/ 193257 w 204182"/>
                <a:gd name="connsiteY6" fmla="*/ 89073 h 126733"/>
                <a:gd name="connsiteX7" fmla="*/ 193257 w 204182"/>
                <a:gd name="connsiteY7" fmla="*/ 89073 h 126733"/>
                <a:gd name="connsiteX8" fmla="*/ 187329 w 204182"/>
                <a:gd name="connsiteY8" fmla="*/ 103218 h 126733"/>
                <a:gd name="connsiteX9" fmla="*/ 184132 w 204182"/>
                <a:gd name="connsiteY9" fmla="*/ 98148 h 126733"/>
                <a:gd name="connsiteX10" fmla="*/ 108092 w 204182"/>
                <a:gd name="connsiteY10" fmla="*/ 113448 h 126733"/>
                <a:gd name="connsiteX11" fmla="*/ 8423 w 204182"/>
                <a:gd name="connsiteY11" fmla="*/ 87432 h 126733"/>
                <a:gd name="connsiteX12" fmla="*/ 6177 w 204182"/>
                <a:gd name="connsiteY12" fmla="*/ 90347 h 126733"/>
                <a:gd name="connsiteX13" fmla="*/ 105783 w 204182"/>
                <a:gd name="connsiteY13" fmla="*/ 127727 h 126733"/>
                <a:gd name="connsiteX14" fmla="*/ 187329 w 204182"/>
                <a:gd name="connsiteY14" fmla="*/ 103218 h 126733"/>
                <a:gd name="connsiteX15" fmla="*/ 187329 w 204182"/>
                <a:gd name="connsiteY15" fmla="*/ 103218 h 126733"/>
                <a:gd name="connsiteX16" fmla="*/ 172234 w 204182"/>
                <a:gd name="connsiteY16" fmla="*/ 66500 h 126733"/>
                <a:gd name="connsiteX17" fmla="*/ 161961 w 204182"/>
                <a:gd name="connsiteY17" fmla="*/ 65367 h 126733"/>
                <a:gd name="connsiteX18" fmla="*/ 154265 w 204182"/>
                <a:gd name="connsiteY18" fmla="*/ 62740 h 126733"/>
                <a:gd name="connsiteX19" fmla="*/ 152217 w 204182"/>
                <a:gd name="connsiteY19" fmla="*/ 60924 h 126733"/>
                <a:gd name="connsiteX20" fmla="*/ 151808 w 204182"/>
                <a:gd name="connsiteY20" fmla="*/ 59093 h 126733"/>
                <a:gd name="connsiteX21" fmla="*/ 151808 w 204182"/>
                <a:gd name="connsiteY21" fmla="*/ 55791 h 126733"/>
                <a:gd name="connsiteX22" fmla="*/ 153329 w 204182"/>
                <a:gd name="connsiteY22" fmla="*/ 53728 h 126733"/>
                <a:gd name="connsiteX23" fmla="*/ 154547 w 204182"/>
                <a:gd name="connsiteY23" fmla="*/ 53960 h 126733"/>
                <a:gd name="connsiteX24" fmla="*/ 156244 w 204182"/>
                <a:gd name="connsiteY24" fmla="*/ 54651 h 126733"/>
                <a:gd name="connsiteX25" fmla="*/ 163594 w 204182"/>
                <a:gd name="connsiteY25" fmla="*/ 56932 h 126733"/>
                <a:gd name="connsiteX26" fmla="*/ 171522 w 204182"/>
                <a:gd name="connsiteY26" fmla="*/ 57727 h 126733"/>
                <a:gd name="connsiteX27" fmla="*/ 181267 w 204182"/>
                <a:gd name="connsiteY27" fmla="*/ 55559 h 126733"/>
                <a:gd name="connsiteX28" fmla="*/ 184710 w 204182"/>
                <a:gd name="connsiteY28" fmla="*/ 49412 h 126733"/>
                <a:gd name="connsiteX29" fmla="*/ 182900 w 204182"/>
                <a:gd name="connsiteY29" fmla="*/ 44843 h 126733"/>
                <a:gd name="connsiteX30" fmla="*/ 176197 w 204182"/>
                <a:gd name="connsiteY30" fmla="*/ 41428 h 126733"/>
                <a:gd name="connsiteX31" fmla="*/ 166516 w 204182"/>
                <a:gd name="connsiteY31" fmla="*/ 38464 h 126733"/>
                <a:gd name="connsiteX32" fmla="*/ 155836 w 204182"/>
                <a:gd name="connsiteY32" fmla="*/ 31860 h 126733"/>
                <a:gd name="connsiteX33" fmla="*/ 152512 w 204182"/>
                <a:gd name="connsiteY33" fmla="*/ 22376 h 126733"/>
                <a:gd name="connsiteX34" fmla="*/ 154329 w 204182"/>
                <a:gd name="connsiteY34" fmla="*/ 15145 h 126733"/>
                <a:gd name="connsiteX35" fmla="*/ 159088 w 204182"/>
                <a:gd name="connsiteY35" fmla="*/ 9787 h 126733"/>
                <a:gd name="connsiteX36" fmla="*/ 166052 w 204182"/>
                <a:gd name="connsiteY36" fmla="*/ 6421 h 126733"/>
                <a:gd name="connsiteX37" fmla="*/ 174444 w 204182"/>
                <a:gd name="connsiteY37" fmla="*/ 5281 h 126733"/>
                <a:gd name="connsiteX38" fmla="*/ 178950 w 204182"/>
                <a:gd name="connsiteY38" fmla="*/ 5569 h 126733"/>
                <a:gd name="connsiteX39" fmla="*/ 183259 w 204182"/>
                <a:gd name="connsiteY39" fmla="*/ 6309 h 126733"/>
                <a:gd name="connsiteX40" fmla="*/ 187047 w 204182"/>
                <a:gd name="connsiteY40" fmla="*/ 7336 h 126733"/>
                <a:gd name="connsiteX41" fmla="*/ 189857 w 204182"/>
                <a:gd name="connsiteY41" fmla="*/ 8477 h 126733"/>
                <a:gd name="connsiteX42" fmla="*/ 191835 w 204182"/>
                <a:gd name="connsiteY42" fmla="*/ 10075 h 126733"/>
                <a:gd name="connsiteX43" fmla="*/ 192419 w 204182"/>
                <a:gd name="connsiteY43" fmla="*/ 12244 h 126733"/>
                <a:gd name="connsiteX44" fmla="*/ 192419 w 204182"/>
                <a:gd name="connsiteY44" fmla="*/ 15314 h 126733"/>
                <a:gd name="connsiteX45" fmla="*/ 190892 w 204182"/>
                <a:gd name="connsiteY45" fmla="*/ 17363 h 126733"/>
                <a:gd name="connsiteX46" fmla="*/ 188329 w 204182"/>
                <a:gd name="connsiteY46" fmla="*/ 16574 h 126733"/>
                <a:gd name="connsiteX47" fmla="*/ 175507 w 204182"/>
                <a:gd name="connsiteY47" fmla="*/ 14067 h 126733"/>
                <a:gd name="connsiteX48" fmla="*/ 166629 w 204182"/>
                <a:gd name="connsiteY48" fmla="*/ 15884 h 126733"/>
                <a:gd name="connsiteX49" fmla="*/ 163475 w 204182"/>
                <a:gd name="connsiteY49" fmla="*/ 21707 h 126733"/>
                <a:gd name="connsiteX50" fmla="*/ 165467 w 204182"/>
                <a:gd name="connsiteY50" fmla="*/ 26318 h 126733"/>
                <a:gd name="connsiteX51" fmla="*/ 172818 w 204182"/>
                <a:gd name="connsiteY51" fmla="*/ 29916 h 126733"/>
                <a:gd name="connsiteX52" fmla="*/ 182267 w 204182"/>
                <a:gd name="connsiteY52" fmla="*/ 32887 h 126733"/>
                <a:gd name="connsiteX53" fmla="*/ 192588 w 204182"/>
                <a:gd name="connsiteY53" fmla="*/ 39140 h 126733"/>
                <a:gd name="connsiteX54" fmla="*/ 195693 w 204182"/>
                <a:gd name="connsiteY54" fmla="*/ 48257 h 126733"/>
                <a:gd name="connsiteX55" fmla="*/ 193933 w 204182"/>
                <a:gd name="connsiteY55" fmla="*/ 55847 h 126733"/>
                <a:gd name="connsiteX56" fmla="*/ 189082 w 204182"/>
                <a:gd name="connsiteY56" fmla="*/ 61600 h 126733"/>
                <a:gd name="connsiteX57" fmla="*/ 181682 w 204182"/>
                <a:gd name="connsiteY57" fmla="*/ 65247 h 126733"/>
                <a:gd name="connsiteX58" fmla="*/ 172234 w 204182"/>
                <a:gd name="connsiteY58" fmla="*/ 66500 h 126733"/>
                <a:gd name="connsiteX59" fmla="*/ 172234 w 204182"/>
                <a:gd name="connsiteY59" fmla="*/ 66500 h 126733"/>
                <a:gd name="connsiteX60" fmla="*/ 86582 w 204182"/>
                <a:gd name="connsiteY60" fmla="*/ 64782 h 126733"/>
                <a:gd name="connsiteX61" fmla="*/ 84013 w 204182"/>
                <a:gd name="connsiteY61" fmla="*/ 64170 h 126733"/>
                <a:gd name="connsiteX62" fmla="*/ 82611 w 204182"/>
                <a:gd name="connsiteY62" fmla="*/ 61600 h 126733"/>
                <a:gd name="connsiteX63" fmla="*/ 66967 w 204182"/>
                <a:gd name="connsiteY63" fmla="*/ 11209 h 126733"/>
                <a:gd name="connsiteX64" fmla="*/ 66390 w 204182"/>
                <a:gd name="connsiteY64" fmla="*/ 8597 h 126733"/>
                <a:gd name="connsiteX65" fmla="*/ 68030 w 204182"/>
                <a:gd name="connsiteY65" fmla="*/ 6999 h 126733"/>
                <a:gd name="connsiteX66" fmla="*/ 74557 w 204182"/>
                <a:gd name="connsiteY66" fmla="*/ 6999 h 126733"/>
                <a:gd name="connsiteX67" fmla="*/ 77190 w 204182"/>
                <a:gd name="connsiteY67" fmla="*/ 7632 h 126733"/>
                <a:gd name="connsiteX68" fmla="*/ 78521 w 204182"/>
                <a:gd name="connsiteY68" fmla="*/ 10195 h 126733"/>
                <a:gd name="connsiteX69" fmla="*/ 89723 w 204182"/>
                <a:gd name="connsiteY69" fmla="*/ 53285 h 126733"/>
                <a:gd name="connsiteX70" fmla="*/ 100122 w 204182"/>
                <a:gd name="connsiteY70" fmla="*/ 10195 h 126733"/>
                <a:gd name="connsiteX71" fmla="*/ 101396 w 204182"/>
                <a:gd name="connsiteY71" fmla="*/ 7632 h 126733"/>
                <a:gd name="connsiteX72" fmla="*/ 104072 w 204182"/>
                <a:gd name="connsiteY72" fmla="*/ 6999 h 126733"/>
                <a:gd name="connsiteX73" fmla="*/ 109458 w 204182"/>
                <a:gd name="connsiteY73" fmla="*/ 6999 h 126733"/>
                <a:gd name="connsiteX74" fmla="*/ 112133 w 204182"/>
                <a:gd name="connsiteY74" fmla="*/ 7632 h 126733"/>
                <a:gd name="connsiteX75" fmla="*/ 113415 w 204182"/>
                <a:gd name="connsiteY75" fmla="*/ 10195 h 126733"/>
                <a:gd name="connsiteX76" fmla="*/ 123927 w 204182"/>
                <a:gd name="connsiteY76" fmla="*/ 53855 h 126733"/>
                <a:gd name="connsiteX77" fmla="*/ 135474 w 204182"/>
                <a:gd name="connsiteY77" fmla="*/ 10195 h 126733"/>
                <a:gd name="connsiteX78" fmla="*/ 136811 w 204182"/>
                <a:gd name="connsiteY78" fmla="*/ 7632 h 126733"/>
                <a:gd name="connsiteX79" fmla="*/ 139438 w 204182"/>
                <a:gd name="connsiteY79" fmla="*/ 6999 h 126733"/>
                <a:gd name="connsiteX80" fmla="*/ 145619 w 204182"/>
                <a:gd name="connsiteY80" fmla="*/ 6999 h 126733"/>
                <a:gd name="connsiteX81" fmla="*/ 147260 w 204182"/>
                <a:gd name="connsiteY81" fmla="*/ 8597 h 126733"/>
                <a:gd name="connsiteX82" fmla="*/ 147147 w 204182"/>
                <a:gd name="connsiteY82" fmla="*/ 9611 h 126733"/>
                <a:gd name="connsiteX83" fmla="*/ 146668 w 204182"/>
                <a:gd name="connsiteY83" fmla="*/ 11209 h 126733"/>
                <a:gd name="connsiteX84" fmla="*/ 130573 w 204182"/>
                <a:gd name="connsiteY84" fmla="*/ 61600 h 126733"/>
                <a:gd name="connsiteX85" fmla="*/ 129165 w 204182"/>
                <a:gd name="connsiteY85" fmla="*/ 64170 h 126733"/>
                <a:gd name="connsiteX86" fmla="*/ 126602 w 204182"/>
                <a:gd name="connsiteY86" fmla="*/ 64782 h 126733"/>
                <a:gd name="connsiteX87" fmla="*/ 120878 w 204182"/>
                <a:gd name="connsiteY87" fmla="*/ 64782 h 126733"/>
                <a:gd name="connsiteX88" fmla="*/ 118203 w 204182"/>
                <a:gd name="connsiteY88" fmla="*/ 64120 h 126733"/>
                <a:gd name="connsiteX89" fmla="*/ 116921 w 204182"/>
                <a:gd name="connsiteY89" fmla="*/ 61494 h 126733"/>
                <a:gd name="connsiteX90" fmla="*/ 106529 w 204182"/>
                <a:gd name="connsiteY90" fmla="*/ 19531 h 126733"/>
                <a:gd name="connsiteX91" fmla="*/ 96271 w 204182"/>
                <a:gd name="connsiteY91" fmla="*/ 61494 h 126733"/>
                <a:gd name="connsiteX92" fmla="*/ 94982 w 204182"/>
                <a:gd name="connsiteY92" fmla="*/ 64120 h 126733"/>
                <a:gd name="connsiteX93" fmla="*/ 92300 w 204182"/>
                <a:gd name="connsiteY93" fmla="*/ 64782 h 126733"/>
                <a:gd name="connsiteX94" fmla="*/ 86582 w 204182"/>
                <a:gd name="connsiteY94" fmla="*/ 64782 h 126733"/>
                <a:gd name="connsiteX95" fmla="*/ 33016 w 204182"/>
                <a:gd name="connsiteY95" fmla="*/ 57727 h 126733"/>
                <a:gd name="connsiteX96" fmla="*/ 39909 w 204182"/>
                <a:gd name="connsiteY96" fmla="*/ 56530 h 126733"/>
                <a:gd name="connsiteX97" fmla="*/ 46204 w 204182"/>
                <a:gd name="connsiteY97" fmla="*/ 52362 h 126733"/>
                <a:gd name="connsiteX98" fmla="*/ 48485 w 204182"/>
                <a:gd name="connsiteY98" fmla="*/ 48201 h 126733"/>
                <a:gd name="connsiteX99" fmla="*/ 49111 w 204182"/>
                <a:gd name="connsiteY99" fmla="*/ 42561 h 126733"/>
                <a:gd name="connsiteX100" fmla="*/ 49111 w 204182"/>
                <a:gd name="connsiteY100" fmla="*/ 39830 h 126733"/>
                <a:gd name="connsiteX101" fmla="*/ 42993 w 204182"/>
                <a:gd name="connsiteY101" fmla="*/ 38745 h 126733"/>
                <a:gd name="connsiteX102" fmla="*/ 36748 w 204182"/>
                <a:gd name="connsiteY102" fmla="*/ 38344 h 126733"/>
                <a:gd name="connsiteX103" fmla="*/ 26834 w 204182"/>
                <a:gd name="connsiteY103" fmla="*/ 40970 h 126733"/>
                <a:gd name="connsiteX104" fmla="*/ 23560 w 204182"/>
                <a:gd name="connsiteY104" fmla="*/ 48504 h 126733"/>
                <a:gd name="connsiteX105" fmla="*/ 26018 w 204182"/>
                <a:gd name="connsiteY105" fmla="*/ 55390 h 126733"/>
                <a:gd name="connsiteX106" fmla="*/ 33016 w 204182"/>
                <a:gd name="connsiteY106" fmla="*/ 57727 h 126733"/>
                <a:gd name="connsiteX107" fmla="*/ 33016 w 204182"/>
                <a:gd name="connsiteY107" fmla="*/ 57727 h 126733"/>
                <a:gd name="connsiteX108" fmla="*/ 60095 w 204182"/>
                <a:gd name="connsiteY108" fmla="*/ 47814 h 126733"/>
                <a:gd name="connsiteX109" fmla="*/ 60848 w 204182"/>
                <a:gd name="connsiteY109" fmla="*/ 53623 h 126733"/>
                <a:gd name="connsiteX110" fmla="*/ 63010 w 204182"/>
                <a:gd name="connsiteY110" fmla="*/ 58298 h 126733"/>
                <a:gd name="connsiteX111" fmla="*/ 63475 w 204182"/>
                <a:gd name="connsiteY111" fmla="*/ 59769 h 126733"/>
                <a:gd name="connsiteX112" fmla="*/ 62193 w 204182"/>
                <a:gd name="connsiteY112" fmla="*/ 61712 h 126733"/>
                <a:gd name="connsiteX113" fmla="*/ 57990 w 204182"/>
                <a:gd name="connsiteY113" fmla="*/ 64458 h 126733"/>
                <a:gd name="connsiteX114" fmla="*/ 56244 w 204182"/>
                <a:gd name="connsiteY114" fmla="*/ 65029 h 126733"/>
                <a:gd name="connsiteX115" fmla="*/ 54258 w 204182"/>
                <a:gd name="connsiteY115" fmla="*/ 64120 h 126733"/>
                <a:gd name="connsiteX116" fmla="*/ 51871 w 204182"/>
                <a:gd name="connsiteY116" fmla="*/ 61093 h 126733"/>
                <a:gd name="connsiteX117" fmla="*/ 49823 w 204182"/>
                <a:gd name="connsiteY117" fmla="*/ 57263 h 126733"/>
                <a:gd name="connsiteX118" fmla="*/ 30221 w 204182"/>
                <a:gd name="connsiteY118" fmla="*/ 66275 h 126733"/>
                <a:gd name="connsiteX119" fmla="*/ 16907 w 204182"/>
                <a:gd name="connsiteY119" fmla="*/ 61600 h 126733"/>
                <a:gd name="connsiteX120" fmla="*/ 12014 w 204182"/>
                <a:gd name="connsiteY120" fmla="*/ 49067 h 126733"/>
                <a:gd name="connsiteX121" fmla="*/ 18090 w 204182"/>
                <a:gd name="connsiteY121" fmla="*/ 35669 h 126733"/>
                <a:gd name="connsiteX122" fmla="*/ 34417 w 204182"/>
                <a:gd name="connsiteY122" fmla="*/ 30592 h 126733"/>
                <a:gd name="connsiteX123" fmla="*/ 41479 w 204182"/>
                <a:gd name="connsiteY123" fmla="*/ 31106 h 126733"/>
                <a:gd name="connsiteX124" fmla="*/ 49111 w 204182"/>
                <a:gd name="connsiteY124" fmla="*/ 32535 h 126733"/>
                <a:gd name="connsiteX125" fmla="*/ 49111 w 204182"/>
                <a:gd name="connsiteY125" fmla="*/ 27755 h 126733"/>
                <a:gd name="connsiteX126" fmla="*/ 45971 w 204182"/>
                <a:gd name="connsiteY126" fmla="*/ 17313 h 126733"/>
                <a:gd name="connsiteX127" fmla="*/ 35128 w 204182"/>
                <a:gd name="connsiteY127" fmla="*/ 14300 h 126733"/>
                <a:gd name="connsiteX128" fmla="*/ 27940 w 204182"/>
                <a:gd name="connsiteY128" fmla="*/ 15145 h 126733"/>
                <a:gd name="connsiteX129" fmla="*/ 20765 w 204182"/>
                <a:gd name="connsiteY129" fmla="*/ 17363 h 126733"/>
                <a:gd name="connsiteX130" fmla="*/ 18435 w 204182"/>
                <a:gd name="connsiteY130" fmla="*/ 18222 h 126733"/>
                <a:gd name="connsiteX131" fmla="*/ 17386 w 204182"/>
                <a:gd name="connsiteY131" fmla="*/ 18391 h 126733"/>
                <a:gd name="connsiteX132" fmla="*/ 15978 w 204182"/>
                <a:gd name="connsiteY132" fmla="*/ 16335 h 126733"/>
                <a:gd name="connsiteX133" fmla="*/ 15978 w 204182"/>
                <a:gd name="connsiteY133" fmla="*/ 13152 h 126733"/>
                <a:gd name="connsiteX134" fmla="*/ 16456 w 204182"/>
                <a:gd name="connsiteY134" fmla="*/ 10878 h 126733"/>
                <a:gd name="connsiteX135" fmla="*/ 18322 w 204182"/>
                <a:gd name="connsiteY135" fmla="*/ 9505 h 126733"/>
                <a:gd name="connsiteX136" fmla="*/ 26715 w 204182"/>
                <a:gd name="connsiteY136" fmla="*/ 6541 h 126733"/>
                <a:gd name="connsiteX137" fmla="*/ 37107 w 204182"/>
                <a:gd name="connsiteY137" fmla="*/ 5281 h 126733"/>
                <a:gd name="connsiteX138" fmla="*/ 54547 w 204182"/>
                <a:gd name="connsiteY138" fmla="*/ 10582 h 126733"/>
                <a:gd name="connsiteX139" fmla="*/ 60095 w 204182"/>
                <a:gd name="connsiteY139" fmla="*/ 26600 h 126733"/>
                <a:gd name="connsiteX140" fmla="*/ 60095 w 204182"/>
                <a:gd name="connsiteY140" fmla="*/ 47814 h 1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4182" h="126733">
                  <a:moveTo>
                    <a:pt x="193257" y="89073"/>
                  </a:moveTo>
                  <a:cubicBezTo>
                    <a:pt x="195799" y="92375"/>
                    <a:pt x="190441" y="105964"/>
                    <a:pt x="188040" y="112047"/>
                  </a:cubicBezTo>
                  <a:cubicBezTo>
                    <a:pt x="187308" y="113892"/>
                    <a:pt x="188871" y="114617"/>
                    <a:pt x="190504" y="113230"/>
                  </a:cubicBezTo>
                  <a:cubicBezTo>
                    <a:pt x="201157" y="104189"/>
                    <a:pt x="203917" y="85243"/>
                    <a:pt x="201727" y="82511"/>
                  </a:cubicBezTo>
                  <a:cubicBezTo>
                    <a:pt x="199566" y="79793"/>
                    <a:pt x="180950" y="77463"/>
                    <a:pt x="169600" y="85552"/>
                  </a:cubicBezTo>
                  <a:cubicBezTo>
                    <a:pt x="167847" y="86799"/>
                    <a:pt x="168150" y="88517"/>
                    <a:pt x="170086" y="88291"/>
                  </a:cubicBezTo>
                  <a:cubicBezTo>
                    <a:pt x="176479" y="87503"/>
                    <a:pt x="190723" y="85778"/>
                    <a:pt x="193257" y="89073"/>
                  </a:cubicBezTo>
                  <a:lnTo>
                    <a:pt x="193257" y="89073"/>
                  </a:lnTo>
                  <a:close/>
                  <a:moveTo>
                    <a:pt x="187329" y="103218"/>
                  </a:moveTo>
                  <a:cubicBezTo>
                    <a:pt x="190976" y="100556"/>
                    <a:pt x="187850" y="96592"/>
                    <a:pt x="184132" y="98148"/>
                  </a:cubicBezTo>
                  <a:cubicBezTo>
                    <a:pt x="159398" y="108456"/>
                    <a:pt x="132545" y="113448"/>
                    <a:pt x="108092" y="113448"/>
                  </a:cubicBezTo>
                  <a:cubicBezTo>
                    <a:pt x="71881" y="113448"/>
                    <a:pt x="36790" y="103668"/>
                    <a:pt x="8423" y="87432"/>
                  </a:cubicBezTo>
                  <a:cubicBezTo>
                    <a:pt x="5944" y="86010"/>
                    <a:pt x="4107" y="88524"/>
                    <a:pt x="6177" y="90347"/>
                  </a:cubicBezTo>
                  <a:cubicBezTo>
                    <a:pt x="32460" y="113694"/>
                    <a:pt x="67213" y="127727"/>
                    <a:pt x="105783" y="127727"/>
                  </a:cubicBezTo>
                  <a:cubicBezTo>
                    <a:pt x="133312" y="127727"/>
                    <a:pt x="165284" y="119221"/>
                    <a:pt x="187329" y="103218"/>
                  </a:cubicBezTo>
                  <a:lnTo>
                    <a:pt x="187329" y="103218"/>
                  </a:lnTo>
                  <a:close/>
                  <a:moveTo>
                    <a:pt x="172234" y="66500"/>
                  </a:moveTo>
                  <a:cubicBezTo>
                    <a:pt x="168727" y="66500"/>
                    <a:pt x="165298" y="66127"/>
                    <a:pt x="161961" y="65367"/>
                  </a:cubicBezTo>
                  <a:cubicBezTo>
                    <a:pt x="158610" y="64599"/>
                    <a:pt x="156047" y="63733"/>
                    <a:pt x="154265" y="62740"/>
                  </a:cubicBezTo>
                  <a:cubicBezTo>
                    <a:pt x="153174" y="62149"/>
                    <a:pt x="152491" y="61529"/>
                    <a:pt x="152217" y="60924"/>
                  </a:cubicBezTo>
                  <a:cubicBezTo>
                    <a:pt x="151949" y="60304"/>
                    <a:pt x="151808" y="59699"/>
                    <a:pt x="151808" y="59093"/>
                  </a:cubicBezTo>
                  <a:lnTo>
                    <a:pt x="151808" y="55791"/>
                  </a:lnTo>
                  <a:cubicBezTo>
                    <a:pt x="151808" y="54425"/>
                    <a:pt x="152322" y="53728"/>
                    <a:pt x="153329" y="53728"/>
                  </a:cubicBezTo>
                  <a:cubicBezTo>
                    <a:pt x="153716" y="53728"/>
                    <a:pt x="154125" y="53820"/>
                    <a:pt x="154547" y="53960"/>
                  </a:cubicBezTo>
                  <a:cubicBezTo>
                    <a:pt x="154977" y="54122"/>
                    <a:pt x="155540" y="54348"/>
                    <a:pt x="156244" y="54651"/>
                  </a:cubicBezTo>
                  <a:cubicBezTo>
                    <a:pt x="158497" y="55643"/>
                    <a:pt x="160940" y="56397"/>
                    <a:pt x="163594" y="56932"/>
                  </a:cubicBezTo>
                  <a:cubicBezTo>
                    <a:pt x="166242" y="57460"/>
                    <a:pt x="168882" y="57727"/>
                    <a:pt x="171522" y="57727"/>
                  </a:cubicBezTo>
                  <a:cubicBezTo>
                    <a:pt x="175726" y="57727"/>
                    <a:pt x="178972" y="57009"/>
                    <a:pt x="181267" y="55559"/>
                  </a:cubicBezTo>
                  <a:cubicBezTo>
                    <a:pt x="183569" y="54122"/>
                    <a:pt x="184710" y="52074"/>
                    <a:pt x="184710" y="49412"/>
                  </a:cubicBezTo>
                  <a:cubicBezTo>
                    <a:pt x="184710" y="47582"/>
                    <a:pt x="184111" y="46068"/>
                    <a:pt x="182900" y="44843"/>
                  </a:cubicBezTo>
                  <a:cubicBezTo>
                    <a:pt x="181696" y="43618"/>
                    <a:pt x="179457" y="42498"/>
                    <a:pt x="176197" y="41428"/>
                  </a:cubicBezTo>
                  <a:lnTo>
                    <a:pt x="166516" y="38464"/>
                  </a:lnTo>
                  <a:cubicBezTo>
                    <a:pt x="161609" y="36943"/>
                    <a:pt x="158053" y="34739"/>
                    <a:pt x="155836" y="31860"/>
                  </a:cubicBezTo>
                  <a:cubicBezTo>
                    <a:pt x="153618" y="28959"/>
                    <a:pt x="152512" y="25811"/>
                    <a:pt x="152512" y="22376"/>
                  </a:cubicBezTo>
                  <a:cubicBezTo>
                    <a:pt x="152512" y="19651"/>
                    <a:pt x="153111" y="17243"/>
                    <a:pt x="154329" y="15145"/>
                  </a:cubicBezTo>
                  <a:cubicBezTo>
                    <a:pt x="155526" y="13054"/>
                    <a:pt x="157110" y="11272"/>
                    <a:pt x="159088" y="9787"/>
                  </a:cubicBezTo>
                  <a:cubicBezTo>
                    <a:pt x="161095" y="8308"/>
                    <a:pt x="163411" y="7196"/>
                    <a:pt x="166052" y="6421"/>
                  </a:cubicBezTo>
                  <a:cubicBezTo>
                    <a:pt x="168685" y="5668"/>
                    <a:pt x="171487" y="5281"/>
                    <a:pt x="174444" y="5281"/>
                  </a:cubicBezTo>
                  <a:cubicBezTo>
                    <a:pt x="175923" y="5281"/>
                    <a:pt x="177423" y="5379"/>
                    <a:pt x="178950" y="5569"/>
                  </a:cubicBezTo>
                  <a:cubicBezTo>
                    <a:pt x="180464" y="5752"/>
                    <a:pt x="181900" y="6006"/>
                    <a:pt x="183259" y="6309"/>
                  </a:cubicBezTo>
                  <a:cubicBezTo>
                    <a:pt x="184618" y="6625"/>
                    <a:pt x="185886" y="6963"/>
                    <a:pt x="187047" y="7336"/>
                  </a:cubicBezTo>
                  <a:cubicBezTo>
                    <a:pt x="188216" y="7724"/>
                    <a:pt x="189145" y="8104"/>
                    <a:pt x="189857" y="8477"/>
                  </a:cubicBezTo>
                  <a:cubicBezTo>
                    <a:pt x="190779" y="9005"/>
                    <a:pt x="191434" y="9540"/>
                    <a:pt x="191835" y="10075"/>
                  </a:cubicBezTo>
                  <a:cubicBezTo>
                    <a:pt x="192222" y="10603"/>
                    <a:pt x="192419" y="11322"/>
                    <a:pt x="192419" y="12244"/>
                  </a:cubicBezTo>
                  <a:lnTo>
                    <a:pt x="192419" y="15314"/>
                  </a:lnTo>
                  <a:cubicBezTo>
                    <a:pt x="192419" y="16687"/>
                    <a:pt x="191912" y="17363"/>
                    <a:pt x="190892" y="17363"/>
                  </a:cubicBezTo>
                  <a:cubicBezTo>
                    <a:pt x="190349" y="17363"/>
                    <a:pt x="189505" y="17109"/>
                    <a:pt x="188329" y="16574"/>
                  </a:cubicBezTo>
                  <a:cubicBezTo>
                    <a:pt x="184527" y="14891"/>
                    <a:pt x="180232" y="14067"/>
                    <a:pt x="175507" y="14067"/>
                  </a:cubicBezTo>
                  <a:cubicBezTo>
                    <a:pt x="171691" y="14067"/>
                    <a:pt x="168727" y="14673"/>
                    <a:pt x="166629" y="15884"/>
                  </a:cubicBezTo>
                  <a:cubicBezTo>
                    <a:pt x="164524" y="17109"/>
                    <a:pt x="163475" y="19045"/>
                    <a:pt x="163475" y="21707"/>
                  </a:cubicBezTo>
                  <a:cubicBezTo>
                    <a:pt x="163475" y="23523"/>
                    <a:pt x="164137" y="25065"/>
                    <a:pt x="165467" y="26318"/>
                  </a:cubicBezTo>
                  <a:cubicBezTo>
                    <a:pt x="166791" y="27572"/>
                    <a:pt x="169234" y="28769"/>
                    <a:pt x="172818" y="29916"/>
                  </a:cubicBezTo>
                  <a:lnTo>
                    <a:pt x="182267" y="32887"/>
                  </a:lnTo>
                  <a:cubicBezTo>
                    <a:pt x="187090" y="34394"/>
                    <a:pt x="190532" y="36492"/>
                    <a:pt x="192588" y="39140"/>
                  </a:cubicBezTo>
                  <a:cubicBezTo>
                    <a:pt x="194658" y="41808"/>
                    <a:pt x="195693" y="44843"/>
                    <a:pt x="195693" y="48257"/>
                  </a:cubicBezTo>
                  <a:cubicBezTo>
                    <a:pt x="195693" y="51081"/>
                    <a:pt x="195109" y="53608"/>
                    <a:pt x="193933" y="55847"/>
                  </a:cubicBezTo>
                  <a:cubicBezTo>
                    <a:pt x="192764" y="58093"/>
                    <a:pt x="191152" y="60001"/>
                    <a:pt x="189082" y="61600"/>
                  </a:cubicBezTo>
                  <a:cubicBezTo>
                    <a:pt x="187026" y="63198"/>
                    <a:pt x="184562" y="64409"/>
                    <a:pt x="181682" y="65247"/>
                  </a:cubicBezTo>
                  <a:cubicBezTo>
                    <a:pt x="178795" y="66092"/>
                    <a:pt x="175648" y="66500"/>
                    <a:pt x="172234" y="66500"/>
                  </a:cubicBezTo>
                  <a:lnTo>
                    <a:pt x="172234" y="66500"/>
                  </a:lnTo>
                  <a:close/>
                  <a:moveTo>
                    <a:pt x="86582" y="64782"/>
                  </a:moveTo>
                  <a:cubicBezTo>
                    <a:pt x="85414" y="64782"/>
                    <a:pt x="84562" y="64592"/>
                    <a:pt x="84013" y="64170"/>
                  </a:cubicBezTo>
                  <a:cubicBezTo>
                    <a:pt x="83463" y="63740"/>
                    <a:pt x="82999" y="62895"/>
                    <a:pt x="82611" y="61600"/>
                  </a:cubicBezTo>
                  <a:lnTo>
                    <a:pt x="66967" y="11209"/>
                  </a:lnTo>
                  <a:cubicBezTo>
                    <a:pt x="66594" y="9913"/>
                    <a:pt x="66390" y="9047"/>
                    <a:pt x="66390" y="8597"/>
                  </a:cubicBezTo>
                  <a:cubicBezTo>
                    <a:pt x="66390" y="7534"/>
                    <a:pt x="66939" y="6999"/>
                    <a:pt x="68030" y="6999"/>
                  </a:cubicBezTo>
                  <a:lnTo>
                    <a:pt x="74557" y="6999"/>
                  </a:lnTo>
                  <a:cubicBezTo>
                    <a:pt x="75803" y="6999"/>
                    <a:pt x="76676" y="7210"/>
                    <a:pt x="77190" y="7632"/>
                  </a:cubicBezTo>
                  <a:cubicBezTo>
                    <a:pt x="77690" y="8041"/>
                    <a:pt x="78134" y="8885"/>
                    <a:pt x="78521" y="10195"/>
                  </a:cubicBezTo>
                  <a:lnTo>
                    <a:pt x="89723" y="53285"/>
                  </a:lnTo>
                  <a:lnTo>
                    <a:pt x="100122" y="10195"/>
                  </a:lnTo>
                  <a:cubicBezTo>
                    <a:pt x="100432" y="8885"/>
                    <a:pt x="100854" y="8041"/>
                    <a:pt x="101396" y="7632"/>
                  </a:cubicBezTo>
                  <a:cubicBezTo>
                    <a:pt x="101938" y="7210"/>
                    <a:pt x="102833" y="6999"/>
                    <a:pt x="104072" y="6999"/>
                  </a:cubicBezTo>
                  <a:lnTo>
                    <a:pt x="109458" y="6999"/>
                  </a:lnTo>
                  <a:cubicBezTo>
                    <a:pt x="110690" y="6999"/>
                    <a:pt x="111584" y="7210"/>
                    <a:pt x="112133" y="7632"/>
                  </a:cubicBezTo>
                  <a:cubicBezTo>
                    <a:pt x="112676" y="8041"/>
                    <a:pt x="113105" y="8885"/>
                    <a:pt x="113415" y="10195"/>
                  </a:cubicBezTo>
                  <a:lnTo>
                    <a:pt x="123927" y="53855"/>
                  </a:lnTo>
                  <a:lnTo>
                    <a:pt x="135474" y="10195"/>
                  </a:lnTo>
                  <a:cubicBezTo>
                    <a:pt x="135861" y="8885"/>
                    <a:pt x="136304" y="8041"/>
                    <a:pt x="136811" y="7632"/>
                  </a:cubicBezTo>
                  <a:cubicBezTo>
                    <a:pt x="137325" y="7210"/>
                    <a:pt x="138191" y="6999"/>
                    <a:pt x="139438" y="6999"/>
                  </a:cubicBezTo>
                  <a:lnTo>
                    <a:pt x="145619" y="6999"/>
                  </a:lnTo>
                  <a:cubicBezTo>
                    <a:pt x="146718" y="6999"/>
                    <a:pt x="147260" y="7534"/>
                    <a:pt x="147260" y="8597"/>
                  </a:cubicBezTo>
                  <a:cubicBezTo>
                    <a:pt x="147260" y="8885"/>
                    <a:pt x="147211" y="9237"/>
                    <a:pt x="147147" y="9611"/>
                  </a:cubicBezTo>
                  <a:cubicBezTo>
                    <a:pt x="147056" y="10005"/>
                    <a:pt x="146915" y="10533"/>
                    <a:pt x="146668" y="11209"/>
                  </a:cubicBezTo>
                  <a:lnTo>
                    <a:pt x="130573" y="61600"/>
                  </a:lnTo>
                  <a:cubicBezTo>
                    <a:pt x="130186" y="62895"/>
                    <a:pt x="129714" y="63740"/>
                    <a:pt x="129165" y="64170"/>
                  </a:cubicBezTo>
                  <a:cubicBezTo>
                    <a:pt x="128623" y="64592"/>
                    <a:pt x="127764" y="64782"/>
                    <a:pt x="126602" y="64782"/>
                  </a:cubicBezTo>
                  <a:lnTo>
                    <a:pt x="120878" y="64782"/>
                  </a:lnTo>
                  <a:cubicBezTo>
                    <a:pt x="119639" y="64782"/>
                    <a:pt x="118745" y="64571"/>
                    <a:pt x="118203" y="64120"/>
                  </a:cubicBezTo>
                  <a:cubicBezTo>
                    <a:pt x="117660" y="63663"/>
                    <a:pt x="117231" y="62776"/>
                    <a:pt x="116921" y="61494"/>
                  </a:cubicBezTo>
                  <a:lnTo>
                    <a:pt x="106529" y="19531"/>
                  </a:lnTo>
                  <a:lnTo>
                    <a:pt x="96271" y="61494"/>
                  </a:lnTo>
                  <a:cubicBezTo>
                    <a:pt x="95961" y="62776"/>
                    <a:pt x="95524" y="63663"/>
                    <a:pt x="94982" y="64120"/>
                  </a:cubicBezTo>
                  <a:cubicBezTo>
                    <a:pt x="94433" y="64571"/>
                    <a:pt x="93546" y="64782"/>
                    <a:pt x="92300" y="64782"/>
                  </a:cubicBezTo>
                  <a:lnTo>
                    <a:pt x="86582" y="64782"/>
                  </a:lnTo>
                  <a:close/>
                  <a:moveTo>
                    <a:pt x="33016" y="57727"/>
                  </a:moveTo>
                  <a:cubicBezTo>
                    <a:pt x="35206" y="57727"/>
                    <a:pt x="37494" y="57326"/>
                    <a:pt x="39909" y="56530"/>
                  </a:cubicBezTo>
                  <a:cubicBezTo>
                    <a:pt x="42317" y="55728"/>
                    <a:pt x="44415" y="54348"/>
                    <a:pt x="46204" y="52362"/>
                  </a:cubicBezTo>
                  <a:cubicBezTo>
                    <a:pt x="47302" y="51151"/>
                    <a:pt x="48048" y="49764"/>
                    <a:pt x="48485" y="48201"/>
                  </a:cubicBezTo>
                  <a:cubicBezTo>
                    <a:pt x="48907" y="46652"/>
                    <a:pt x="49111" y="44772"/>
                    <a:pt x="49111" y="42561"/>
                  </a:cubicBezTo>
                  <a:lnTo>
                    <a:pt x="49111" y="39830"/>
                  </a:lnTo>
                  <a:cubicBezTo>
                    <a:pt x="47182" y="39372"/>
                    <a:pt x="45140" y="39013"/>
                    <a:pt x="42993" y="38745"/>
                  </a:cubicBezTo>
                  <a:cubicBezTo>
                    <a:pt x="40853" y="38485"/>
                    <a:pt x="38776" y="38344"/>
                    <a:pt x="36748" y="38344"/>
                  </a:cubicBezTo>
                  <a:cubicBezTo>
                    <a:pt x="32319" y="38344"/>
                    <a:pt x="29003" y="39217"/>
                    <a:pt x="26834" y="40970"/>
                  </a:cubicBezTo>
                  <a:cubicBezTo>
                    <a:pt x="24659" y="42716"/>
                    <a:pt x="23560" y="45216"/>
                    <a:pt x="23560" y="48504"/>
                  </a:cubicBezTo>
                  <a:cubicBezTo>
                    <a:pt x="23560" y="51538"/>
                    <a:pt x="24384" y="53827"/>
                    <a:pt x="26018" y="55390"/>
                  </a:cubicBezTo>
                  <a:cubicBezTo>
                    <a:pt x="27651" y="56953"/>
                    <a:pt x="29989" y="57727"/>
                    <a:pt x="33016" y="57727"/>
                  </a:cubicBezTo>
                  <a:lnTo>
                    <a:pt x="33016" y="57727"/>
                  </a:lnTo>
                  <a:close/>
                  <a:moveTo>
                    <a:pt x="60095" y="47814"/>
                  </a:moveTo>
                  <a:cubicBezTo>
                    <a:pt x="60095" y="50243"/>
                    <a:pt x="60341" y="52172"/>
                    <a:pt x="60848" y="53623"/>
                  </a:cubicBezTo>
                  <a:cubicBezTo>
                    <a:pt x="61362" y="55073"/>
                    <a:pt x="62081" y="56636"/>
                    <a:pt x="63010" y="58298"/>
                  </a:cubicBezTo>
                  <a:cubicBezTo>
                    <a:pt x="63320" y="58833"/>
                    <a:pt x="63475" y="59326"/>
                    <a:pt x="63475" y="59769"/>
                  </a:cubicBezTo>
                  <a:cubicBezTo>
                    <a:pt x="63475" y="60466"/>
                    <a:pt x="63045" y="61114"/>
                    <a:pt x="62193" y="61712"/>
                  </a:cubicBezTo>
                  <a:lnTo>
                    <a:pt x="57990" y="64458"/>
                  </a:lnTo>
                  <a:cubicBezTo>
                    <a:pt x="57370" y="64831"/>
                    <a:pt x="56786" y="65029"/>
                    <a:pt x="56244" y="65029"/>
                  </a:cubicBezTo>
                  <a:cubicBezTo>
                    <a:pt x="55533" y="65029"/>
                    <a:pt x="54878" y="64726"/>
                    <a:pt x="54258" y="64120"/>
                  </a:cubicBezTo>
                  <a:cubicBezTo>
                    <a:pt x="53315" y="63198"/>
                    <a:pt x="52526" y="62198"/>
                    <a:pt x="51871" y="61093"/>
                  </a:cubicBezTo>
                  <a:cubicBezTo>
                    <a:pt x="51196" y="59994"/>
                    <a:pt x="50520" y="58706"/>
                    <a:pt x="49823" y="57263"/>
                  </a:cubicBezTo>
                  <a:cubicBezTo>
                    <a:pt x="44605" y="63268"/>
                    <a:pt x="38079" y="66275"/>
                    <a:pt x="30221" y="66275"/>
                  </a:cubicBezTo>
                  <a:cubicBezTo>
                    <a:pt x="24617" y="66275"/>
                    <a:pt x="20181" y="64726"/>
                    <a:pt x="16907" y="61600"/>
                  </a:cubicBezTo>
                  <a:cubicBezTo>
                    <a:pt x="13647" y="58488"/>
                    <a:pt x="12014" y="54305"/>
                    <a:pt x="12014" y="49067"/>
                  </a:cubicBezTo>
                  <a:cubicBezTo>
                    <a:pt x="12014" y="43526"/>
                    <a:pt x="14034" y="39048"/>
                    <a:pt x="18090" y="35669"/>
                  </a:cubicBezTo>
                  <a:cubicBezTo>
                    <a:pt x="22124" y="32289"/>
                    <a:pt x="27581" y="30592"/>
                    <a:pt x="34417" y="30592"/>
                  </a:cubicBezTo>
                  <a:cubicBezTo>
                    <a:pt x="36677" y="30592"/>
                    <a:pt x="39029" y="30768"/>
                    <a:pt x="41479" y="31106"/>
                  </a:cubicBezTo>
                  <a:cubicBezTo>
                    <a:pt x="43922" y="31444"/>
                    <a:pt x="46478" y="31930"/>
                    <a:pt x="49111" y="32535"/>
                  </a:cubicBezTo>
                  <a:lnTo>
                    <a:pt x="49111" y="27755"/>
                  </a:lnTo>
                  <a:cubicBezTo>
                    <a:pt x="49111" y="22812"/>
                    <a:pt x="48076" y="19334"/>
                    <a:pt x="45971" y="17313"/>
                  </a:cubicBezTo>
                  <a:cubicBezTo>
                    <a:pt x="43873" y="15300"/>
                    <a:pt x="40261" y="14300"/>
                    <a:pt x="35128" y="14300"/>
                  </a:cubicBezTo>
                  <a:cubicBezTo>
                    <a:pt x="32784" y="14300"/>
                    <a:pt x="30390" y="14574"/>
                    <a:pt x="27940" y="15145"/>
                  </a:cubicBezTo>
                  <a:cubicBezTo>
                    <a:pt x="25497" y="15715"/>
                    <a:pt x="23096" y="16454"/>
                    <a:pt x="20765" y="17363"/>
                  </a:cubicBezTo>
                  <a:cubicBezTo>
                    <a:pt x="19674" y="17820"/>
                    <a:pt x="18892" y="18109"/>
                    <a:pt x="18435" y="18222"/>
                  </a:cubicBezTo>
                  <a:cubicBezTo>
                    <a:pt x="17970" y="18334"/>
                    <a:pt x="17618" y="18391"/>
                    <a:pt x="17386" y="18391"/>
                  </a:cubicBezTo>
                  <a:cubicBezTo>
                    <a:pt x="16456" y="18391"/>
                    <a:pt x="15978" y="17715"/>
                    <a:pt x="15978" y="16335"/>
                  </a:cubicBezTo>
                  <a:lnTo>
                    <a:pt x="15978" y="13152"/>
                  </a:lnTo>
                  <a:cubicBezTo>
                    <a:pt x="15978" y="12082"/>
                    <a:pt x="16147" y="11322"/>
                    <a:pt x="16456" y="10878"/>
                  </a:cubicBezTo>
                  <a:cubicBezTo>
                    <a:pt x="16766" y="10413"/>
                    <a:pt x="17386" y="9956"/>
                    <a:pt x="18322" y="9505"/>
                  </a:cubicBezTo>
                  <a:cubicBezTo>
                    <a:pt x="20653" y="8357"/>
                    <a:pt x="23455" y="7372"/>
                    <a:pt x="26715" y="6541"/>
                  </a:cubicBezTo>
                  <a:cubicBezTo>
                    <a:pt x="29989" y="5703"/>
                    <a:pt x="33446" y="5281"/>
                    <a:pt x="37107" y="5281"/>
                  </a:cubicBezTo>
                  <a:cubicBezTo>
                    <a:pt x="45035" y="5281"/>
                    <a:pt x="50851" y="7062"/>
                    <a:pt x="54547" y="10582"/>
                  </a:cubicBezTo>
                  <a:cubicBezTo>
                    <a:pt x="58236" y="14117"/>
                    <a:pt x="60095" y="19454"/>
                    <a:pt x="60095" y="26600"/>
                  </a:cubicBezTo>
                  <a:lnTo>
                    <a:pt x="60095" y="47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5446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5" y="1324198"/>
            <a:ext cx="3937634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ARMS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 로드맵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: (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추가될 기능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)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작업자간 비교 분석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고민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퍼포먼스 측정은 정량적 데이터를 기반하더라도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절대적 기준을 마련하기 어렵습니다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4627096" y="1324198"/>
            <a:ext cx="6964832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DE91D95-6C75-4B44-9C34-F7BF2A824D2D}"/>
              </a:ext>
            </a:extLst>
          </p:cNvPr>
          <p:cNvCxnSpPr>
            <a:cxnSpLocks/>
          </p:cNvCxnSpPr>
          <p:nvPr/>
        </p:nvCxnSpPr>
        <p:spPr>
          <a:xfrm>
            <a:off x="4575810" y="1324198"/>
            <a:ext cx="0" cy="43222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B9BF3D19-9849-4549-B094-46CF50D25B4F}"/>
              </a:ext>
            </a:extLst>
          </p:cNvPr>
          <p:cNvSpPr/>
          <p:nvPr/>
        </p:nvSpPr>
        <p:spPr>
          <a:xfrm>
            <a:off x="689463" y="1381944"/>
            <a:ext cx="3745378" cy="434566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 간 비교 분석</a:t>
            </a: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5893F440-40E8-483A-8971-A8FB48A5EE3D}"/>
              </a:ext>
            </a:extLst>
          </p:cNvPr>
          <p:cNvSpPr/>
          <p:nvPr/>
        </p:nvSpPr>
        <p:spPr>
          <a:xfrm>
            <a:off x="689462" y="1936670"/>
            <a:ext cx="3745378" cy="363594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5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9" name="Rectangle 37">
            <a:extLst>
              <a:ext uri="{FF2B5EF4-FFF2-40B4-BE49-F238E27FC236}">
                <a16:creationId xmlns:a16="http://schemas.microsoft.com/office/drawing/2014/main" id="{C4606ECC-E43B-48B1-9DC3-9E8281600E2C}"/>
              </a:ext>
            </a:extLst>
          </p:cNvPr>
          <p:cNvSpPr/>
          <p:nvPr/>
        </p:nvSpPr>
        <p:spPr>
          <a:xfrm>
            <a:off x="4671330" y="1386767"/>
            <a:ext cx="6840526" cy="4185848"/>
          </a:xfrm>
          <a:prstGeom prst="rect">
            <a:avLst/>
          </a:prstGeom>
          <a:noFill/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900" dirty="0">
                <a:solidFill>
                  <a:schemeClr val="bg1"/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 panose="020B0604020202020204" pitchFamily="34" charset="0"/>
              </a:rPr>
              <a:t>작업자 비교 분석 예시 화면</a:t>
            </a:r>
            <a:endParaRPr lang="en-US" sz="900" dirty="0">
              <a:solidFill>
                <a:schemeClr val="bg1"/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C824685-E411-453D-B017-F746FD9D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21" y="1783992"/>
            <a:ext cx="6809716" cy="378862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6803936-D167-4813-962B-C55BB4622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43" y="3047703"/>
            <a:ext cx="2773714" cy="1651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75864C-09F9-4F4A-959A-F363D31A670B}"/>
              </a:ext>
            </a:extLst>
          </p:cNvPr>
          <p:cNvSpPr txBox="1"/>
          <p:nvPr/>
        </p:nvSpPr>
        <p:spPr>
          <a:xfrm>
            <a:off x="861449" y="1947674"/>
            <a:ext cx="3573391" cy="3522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</a:rPr>
              <a:t>경력 및 연봉 대비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작업자간 제품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)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기여도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회사의 이익 창출 기반 기여도 비교 분석 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</a:rPr>
              <a:t>경력 및 연봉 대비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작업자간 버전 기여도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프로젝트 기반 기여도 비교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</a:rPr>
              <a:t>경력 및 연봉 대비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작업자간 요구사항 관여도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팀 기반 성과 기여도 비교 분석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</a:rPr>
              <a:t>경력 및 연봉 대비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작업자간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이슈 데이터 기반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정성적 평가가 아닌 정량적 평가 기반 비교 분석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</a:rPr>
              <a:t>경력 및 연봉 대비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작업자간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SCM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코드레벨 데이터 기반 분석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코드 레벨의 품질 및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QA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영향도 분석레벨 비교 평가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EC04095-577F-4C08-A38D-36E024A62B05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Ⅲ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로드맵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grpSp>
        <p:nvGrpSpPr>
          <p:cNvPr id="22" name="Graphic 35">
            <a:extLst>
              <a:ext uri="{FF2B5EF4-FFF2-40B4-BE49-F238E27FC236}">
                <a16:creationId xmlns:a16="http://schemas.microsoft.com/office/drawing/2014/main" id="{4EE508FD-7EC9-4B48-992C-DA7BA5E60D0F}"/>
              </a:ext>
            </a:extLst>
          </p:cNvPr>
          <p:cNvGrpSpPr/>
          <p:nvPr/>
        </p:nvGrpSpPr>
        <p:grpSpPr>
          <a:xfrm>
            <a:off x="4699903" y="1415341"/>
            <a:ext cx="281631" cy="281631"/>
            <a:chOff x="4699903" y="1415341"/>
            <a:chExt cx="281631" cy="281631"/>
          </a:xfrm>
          <a:blipFill>
            <a:blip r:embed="rId4"/>
            <a:stretch>
              <a:fillRect/>
            </a:stretch>
          </a:blipFill>
        </p:grpSpPr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95EDCF77-F16E-4E45-A5AB-F571421FB589}"/>
                </a:ext>
              </a:extLst>
            </p:cNvPr>
            <p:cNvSpPr/>
            <p:nvPr/>
          </p:nvSpPr>
          <p:spPr>
            <a:xfrm>
              <a:off x="4694622" y="1410060"/>
              <a:ext cx="288672" cy="288672"/>
            </a:xfrm>
            <a:custGeom>
              <a:avLst/>
              <a:gdLst>
                <a:gd name="connsiteX0" fmla="*/ 5281 w 288671"/>
                <a:gd name="connsiteY0" fmla="*/ 5281 h 288671"/>
                <a:gd name="connsiteX1" fmla="*/ 286912 w 288671"/>
                <a:gd name="connsiteY1" fmla="*/ 5281 h 288671"/>
                <a:gd name="connsiteX2" fmla="*/ 286912 w 288671"/>
                <a:gd name="connsiteY2" fmla="*/ 286912 h 288671"/>
                <a:gd name="connsiteX3" fmla="*/ 5281 w 288671"/>
                <a:gd name="connsiteY3" fmla="*/ 286912 h 2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671" h="288671">
                  <a:moveTo>
                    <a:pt x="5281" y="5281"/>
                  </a:moveTo>
                  <a:lnTo>
                    <a:pt x="286912" y="5281"/>
                  </a:lnTo>
                  <a:lnTo>
                    <a:pt x="286912" y="286912"/>
                  </a:lnTo>
                  <a:lnTo>
                    <a:pt x="5281" y="28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F2D89F69-DBA8-4815-8B79-0685DD6A7D6E}"/>
                </a:ext>
              </a:extLst>
            </p:cNvPr>
            <p:cNvSpPr/>
            <p:nvPr/>
          </p:nvSpPr>
          <p:spPr>
            <a:xfrm>
              <a:off x="4736866" y="1494548"/>
              <a:ext cx="204182" cy="126734"/>
            </a:xfrm>
            <a:custGeom>
              <a:avLst/>
              <a:gdLst>
                <a:gd name="connsiteX0" fmla="*/ 193257 w 204182"/>
                <a:gd name="connsiteY0" fmla="*/ 89073 h 126733"/>
                <a:gd name="connsiteX1" fmla="*/ 188040 w 204182"/>
                <a:gd name="connsiteY1" fmla="*/ 112047 h 126733"/>
                <a:gd name="connsiteX2" fmla="*/ 190504 w 204182"/>
                <a:gd name="connsiteY2" fmla="*/ 113230 h 126733"/>
                <a:gd name="connsiteX3" fmla="*/ 201727 w 204182"/>
                <a:gd name="connsiteY3" fmla="*/ 82511 h 126733"/>
                <a:gd name="connsiteX4" fmla="*/ 169600 w 204182"/>
                <a:gd name="connsiteY4" fmla="*/ 85552 h 126733"/>
                <a:gd name="connsiteX5" fmla="*/ 170086 w 204182"/>
                <a:gd name="connsiteY5" fmla="*/ 88291 h 126733"/>
                <a:gd name="connsiteX6" fmla="*/ 193257 w 204182"/>
                <a:gd name="connsiteY6" fmla="*/ 89073 h 126733"/>
                <a:gd name="connsiteX7" fmla="*/ 193257 w 204182"/>
                <a:gd name="connsiteY7" fmla="*/ 89073 h 126733"/>
                <a:gd name="connsiteX8" fmla="*/ 187329 w 204182"/>
                <a:gd name="connsiteY8" fmla="*/ 103218 h 126733"/>
                <a:gd name="connsiteX9" fmla="*/ 184132 w 204182"/>
                <a:gd name="connsiteY9" fmla="*/ 98148 h 126733"/>
                <a:gd name="connsiteX10" fmla="*/ 108092 w 204182"/>
                <a:gd name="connsiteY10" fmla="*/ 113448 h 126733"/>
                <a:gd name="connsiteX11" fmla="*/ 8423 w 204182"/>
                <a:gd name="connsiteY11" fmla="*/ 87432 h 126733"/>
                <a:gd name="connsiteX12" fmla="*/ 6177 w 204182"/>
                <a:gd name="connsiteY12" fmla="*/ 90347 h 126733"/>
                <a:gd name="connsiteX13" fmla="*/ 105783 w 204182"/>
                <a:gd name="connsiteY13" fmla="*/ 127727 h 126733"/>
                <a:gd name="connsiteX14" fmla="*/ 187329 w 204182"/>
                <a:gd name="connsiteY14" fmla="*/ 103218 h 126733"/>
                <a:gd name="connsiteX15" fmla="*/ 187329 w 204182"/>
                <a:gd name="connsiteY15" fmla="*/ 103218 h 126733"/>
                <a:gd name="connsiteX16" fmla="*/ 172234 w 204182"/>
                <a:gd name="connsiteY16" fmla="*/ 66500 h 126733"/>
                <a:gd name="connsiteX17" fmla="*/ 161961 w 204182"/>
                <a:gd name="connsiteY17" fmla="*/ 65367 h 126733"/>
                <a:gd name="connsiteX18" fmla="*/ 154265 w 204182"/>
                <a:gd name="connsiteY18" fmla="*/ 62740 h 126733"/>
                <a:gd name="connsiteX19" fmla="*/ 152217 w 204182"/>
                <a:gd name="connsiteY19" fmla="*/ 60924 h 126733"/>
                <a:gd name="connsiteX20" fmla="*/ 151808 w 204182"/>
                <a:gd name="connsiteY20" fmla="*/ 59093 h 126733"/>
                <a:gd name="connsiteX21" fmla="*/ 151808 w 204182"/>
                <a:gd name="connsiteY21" fmla="*/ 55791 h 126733"/>
                <a:gd name="connsiteX22" fmla="*/ 153329 w 204182"/>
                <a:gd name="connsiteY22" fmla="*/ 53728 h 126733"/>
                <a:gd name="connsiteX23" fmla="*/ 154547 w 204182"/>
                <a:gd name="connsiteY23" fmla="*/ 53960 h 126733"/>
                <a:gd name="connsiteX24" fmla="*/ 156244 w 204182"/>
                <a:gd name="connsiteY24" fmla="*/ 54651 h 126733"/>
                <a:gd name="connsiteX25" fmla="*/ 163594 w 204182"/>
                <a:gd name="connsiteY25" fmla="*/ 56932 h 126733"/>
                <a:gd name="connsiteX26" fmla="*/ 171522 w 204182"/>
                <a:gd name="connsiteY26" fmla="*/ 57727 h 126733"/>
                <a:gd name="connsiteX27" fmla="*/ 181267 w 204182"/>
                <a:gd name="connsiteY27" fmla="*/ 55559 h 126733"/>
                <a:gd name="connsiteX28" fmla="*/ 184710 w 204182"/>
                <a:gd name="connsiteY28" fmla="*/ 49412 h 126733"/>
                <a:gd name="connsiteX29" fmla="*/ 182900 w 204182"/>
                <a:gd name="connsiteY29" fmla="*/ 44843 h 126733"/>
                <a:gd name="connsiteX30" fmla="*/ 176197 w 204182"/>
                <a:gd name="connsiteY30" fmla="*/ 41428 h 126733"/>
                <a:gd name="connsiteX31" fmla="*/ 166516 w 204182"/>
                <a:gd name="connsiteY31" fmla="*/ 38464 h 126733"/>
                <a:gd name="connsiteX32" fmla="*/ 155836 w 204182"/>
                <a:gd name="connsiteY32" fmla="*/ 31860 h 126733"/>
                <a:gd name="connsiteX33" fmla="*/ 152512 w 204182"/>
                <a:gd name="connsiteY33" fmla="*/ 22376 h 126733"/>
                <a:gd name="connsiteX34" fmla="*/ 154329 w 204182"/>
                <a:gd name="connsiteY34" fmla="*/ 15145 h 126733"/>
                <a:gd name="connsiteX35" fmla="*/ 159088 w 204182"/>
                <a:gd name="connsiteY35" fmla="*/ 9787 h 126733"/>
                <a:gd name="connsiteX36" fmla="*/ 166052 w 204182"/>
                <a:gd name="connsiteY36" fmla="*/ 6421 h 126733"/>
                <a:gd name="connsiteX37" fmla="*/ 174444 w 204182"/>
                <a:gd name="connsiteY37" fmla="*/ 5281 h 126733"/>
                <a:gd name="connsiteX38" fmla="*/ 178950 w 204182"/>
                <a:gd name="connsiteY38" fmla="*/ 5569 h 126733"/>
                <a:gd name="connsiteX39" fmla="*/ 183259 w 204182"/>
                <a:gd name="connsiteY39" fmla="*/ 6309 h 126733"/>
                <a:gd name="connsiteX40" fmla="*/ 187047 w 204182"/>
                <a:gd name="connsiteY40" fmla="*/ 7336 h 126733"/>
                <a:gd name="connsiteX41" fmla="*/ 189857 w 204182"/>
                <a:gd name="connsiteY41" fmla="*/ 8477 h 126733"/>
                <a:gd name="connsiteX42" fmla="*/ 191835 w 204182"/>
                <a:gd name="connsiteY42" fmla="*/ 10075 h 126733"/>
                <a:gd name="connsiteX43" fmla="*/ 192419 w 204182"/>
                <a:gd name="connsiteY43" fmla="*/ 12244 h 126733"/>
                <a:gd name="connsiteX44" fmla="*/ 192419 w 204182"/>
                <a:gd name="connsiteY44" fmla="*/ 15314 h 126733"/>
                <a:gd name="connsiteX45" fmla="*/ 190892 w 204182"/>
                <a:gd name="connsiteY45" fmla="*/ 17363 h 126733"/>
                <a:gd name="connsiteX46" fmla="*/ 188329 w 204182"/>
                <a:gd name="connsiteY46" fmla="*/ 16574 h 126733"/>
                <a:gd name="connsiteX47" fmla="*/ 175507 w 204182"/>
                <a:gd name="connsiteY47" fmla="*/ 14067 h 126733"/>
                <a:gd name="connsiteX48" fmla="*/ 166629 w 204182"/>
                <a:gd name="connsiteY48" fmla="*/ 15884 h 126733"/>
                <a:gd name="connsiteX49" fmla="*/ 163475 w 204182"/>
                <a:gd name="connsiteY49" fmla="*/ 21707 h 126733"/>
                <a:gd name="connsiteX50" fmla="*/ 165467 w 204182"/>
                <a:gd name="connsiteY50" fmla="*/ 26318 h 126733"/>
                <a:gd name="connsiteX51" fmla="*/ 172818 w 204182"/>
                <a:gd name="connsiteY51" fmla="*/ 29916 h 126733"/>
                <a:gd name="connsiteX52" fmla="*/ 182267 w 204182"/>
                <a:gd name="connsiteY52" fmla="*/ 32887 h 126733"/>
                <a:gd name="connsiteX53" fmla="*/ 192588 w 204182"/>
                <a:gd name="connsiteY53" fmla="*/ 39140 h 126733"/>
                <a:gd name="connsiteX54" fmla="*/ 195693 w 204182"/>
                <a:gd name="connsiteY54" fmla="*/ 48257 h 126733"/>
                <a:gd name="connsiteX55" fmla="*/ 193933 w 204182"/>
                <a:gd name="connsiteY55" fmla="*/ 55847 h 126733"/>
                <a:gd name="connsiteX56" fmla="*/ 189082 w 204182"/>
                <a:gd name="connsiteY56" fmla="*/ 61600 h 126733"/>
                <a:gd name="connsiteX57" fmla="*/ 181682 w 204182"/>
                <a:gd name="connsiteY57" fmla="*/ 65247 h 126733"/>
                <a:gd name="connsiteX58" fmla="*/ 172234 w 204182"/>
                <a:gd name="connsiteY58" fmla="*/ 66500 h 126733"/>
                <a:gd name="connsiteX59" fmla="*/ 172234 w 204182"/>
                <a:gd name="connsiteY59" fmla="*/ 66500 h 126733"/>
                <a:gd name="connsiteX60" fmla="*/ 86582 w 204182"/>
                <a:gd name="connsiteY60" fmla="*/ 64782 h 126733"/>
                <a:gd name="connsiteX61" fmla="*/ 84013 w 204182"/>
                <a:gd name="connsiteY61" fmla="*/ 64170 h 126733"/>
                <a:gd name="connsiteX62" fmla="*/ 82611 w 204182"/>
                <a:gd name="connsiteY62" fmla="*/ 61600 h 126733"/>
                <a:gd name="connsiteX63" fmla="*/ 66967 w 204182"/>
                <a:gd name="connsiteY63" fmla="*/ 11209 h 126733"/>
                <a:gd name="connsiteX64" fmla="*/ 66390 w 204182"/>
                <a:gd name="connsiteY64" fmla="*/ 8597 h 126733"/>
                <a:gd name="connsiteX65" fmla="*/ 68030 w 204182"/>
                <a:gd name="connsiteY65" fmla="*/ 6999 h 126733"/>
                <a:gd name="connsiteX66" fmla="*/ 74557 w 204182"/>
                <a:gd name="connsiteY66" fmla="*/ 6999 h 126733"/>
                <a:gd name="connsiteX67" fmla="*/ 77190 w 204182"/>
                <a:gd name="connsiteY67" fmla="*/ 7632 h 126733"/>
                <a:gd name="connsiteX68" fmla="*/ 78521 w 204182"/>
                <a:gd name="connsiteY68" fmla="*/ 10195 h 126733"/>
                <a:gd name="connsiteX69" fmla="*/ 89723 w 204182"/>
                <a:gd name="connsiteY69" fmla="*/ 53285 h 126733"/>
                <a:gd name="connsiteX70" fmla="*/ 100122 w 204182"/>
                <a:gd name="connsiteY70" fmla="*/ 10195 h 126733"/>
                <a:gd name="connsiteX71" fmla="*/ 101396 w 204182"/>
                <a:gd name="connsiteY71" fmla="*/ 7632 h 126733"/>
                <a:gd name="connsiteX72" fmla="*/ 104072 w 204182"/>
                <a:gd name="connsiteY72" fmla="*/ 6999 h 126733"/>
                <a:gd name="connsiteX73" fmla="*/ 109458 w 204182"/>
                <a:gd name="connsiteY73" fmla="*/ 6999 h 126733"/>
                <a:gd name="connsiteX74" fmla="*/ 112133 w 204182"/>
                <a:gd name="connsiteY74" fmla="*/ 7632 h 126733"/>
                <a:gd name="connsiteX75" fmla="*/ 113415 w 204182"/>
                <a:gd name="connsiteY75" fmla="*/ 10195 h 126733"/>
                <a:gd name="connsiteX76" fmla="*/ 123927 w 204182"/>
                <a:gd name="connsiteY76" fmla="*/ 53855 h 126733"/>
                <a:gd name="connsiteX77" fmla="*/ 135474 w 204182"/>
                <a:gd name="connsiteY77" fmla="*/ 10195 h 126733"/>
                <a:gd name="connsiteX78" fmla="*/ 136811 w 204182"/>
                <a:gd name="connsiteY78" fmla="*/ 7632 h 126733"/>
                <a:gd name="connsiteX79" fmla="*/ 139438 w 204182"/>
                <a:gd name="connsiteY79" fmla="*/ 6999 h 126733"/>
                <a:gd name="connsiteX80" fmla="*/ 145619 w 204182"/>
                <a:gd name="connsiteY80" fmla="*/ 6999 h 126733"/>
                <a:gd name="connsiteX81" fmla="*/ 147260 w 204182"/>
                <a:gd name="connsiteY81" fmla="*/ 8597 h 126733"/>
                <a:gd name="connsiteX82" fmla="*/ 147147 w 204182"/>
                <a:gd name="connsiteY82" fmla="*/ 9611 h 126733"/>
                <a:gd name="connsiteX83" fmla="*/ 146668 w 204182"/>
                <a:gd name="connsiteY83" fmla="*/ 11209 h 126733"/>
                <a:gd name="connsiteX84" fmla="*/ 130573 w 204182"/>
                <a:gd name="connsiteY84" fmla="*/ 61600 h 126733"/>
                <a:gd name="connsiteX85" fmla="*/ 129165 w 204182"/>
                <a:gd name="connsiteY85" fmla="*/ 64170 h 126733"/>
                <a:gd name="connsiteX86" fmla="*/ 126602 w 204182"/>
                <a:gd name="connsiteY86" fmla="*/ 64782 h 126733"/>
                <a:gd name="connsiteX87" fmla="*/ 120878 w 204182"/>
                <a:gd name="connsiteY87" fmla="*/ 64782 h 126733"/>
                <a:gd name="connsiteX88" fmla="*/ 118203 w 204182"/>
                <a:gd name="connsiteY88" fmla="*/ 64120 h 126733"/>
                <a:gd name="connsiteX89" fmla="*/ 116921 w 204182"/>
                <a:gd name="connsiteY89" fmla="*/ 61494 h 126733"/>
                <a:gd name="connsiteX90" fmla="*/ 106529 w 204182"/>
                <a:gd name="connsiteY90" fmla="*/ 19531 h 126733"/>
                <a:gd name="connsiteX91" fmla="*/ 96271 w 204182"/>
                <a:gd name="connsiteY91" fmla="*/ 61494 h 126733"/>
                <a:gd name="connsiteX92" fmla="*/ 94982 w 204182"/>
                <a:gd name="connsiteY92" fmla="*/ 64120 h 126733"/>
                <a:gd name="connsiteX93" fmla="*/ 92300 w 204182"/>
                <a:gd name="connsiteY93" fmla="*/ 64782 h 126733"/>
                <a:gd name="connsiteX94" fmla="*/ 86582 w 204182"/>
                <a:gd name="connsiteY94" fmla="*/ 64782 h 126733"/>
                <a:gd name="connsiteX95" fmla="*/ 33016 w 204182"/>
                <a:gd name="connsiteY95" fmla="*/ 57727 h 126733"/>
                <a:gd name="connsiteX96" fmla="*/ 39909 w 204182"/>
                <a:gd name="connsiteY96" fmla="*/ 56530 h 126733"/>
                <a:gd name="connsiteX97" fmla="*/ 46204 w 204182"/>
                <a:gd name="connsiteY97" fmla="*/ 52362 h 126733"/>
                <a:gd name="connsiteX98" fmla="*/ 48485 w 204182"/>
                <a:gd name="connsiteY98" fmla="*/ 48201 h 126733"/>
                <a:gd name="connsiteX99" fmla="*/ 49111 w 204182"/>
                <a:gd name="connsiteY99" fmla="*/ 42561 h 126733"/>
                <a:gd name="connsiteX100" fmla="*/ 49111 w 204182"/>
                <a:gd name="connsiteY100" fmla="*/ 39830 h 126733"/>
                <a:gd name="connsiteX101" fmla="*/ 42993 w 204182"/>
                <a:gd name="connsiteY101" fmla="*/ 38745 h 126733"/>
                <a:gd name="connsiteX102" fmla="*/ 36748 w 204182"/>
                <a:gd name="connsiteY102" fmla="*/ 38344 h 126733"/>
                <a:gd name="connsiteX103" fmla="*/ 26834 w 204182"/>
                <a:gd name="connsiteY103" fmla="*/ 40970 h 126733"/>
                <a:gd name="connsiteX104" fmla="*/ 23560 w 204182"/>
                <a:gd name="connsiteY104" fmla="*/ 48504 h 126733"/>
                <a:gd name="connsiteX105" fmla="*/ 26018 w 204182"/>
                <a:gd name="connsiteY105" fmla="*/ 55390 h 126733"/>
                <a:gd name="connsiteX106" fmla="*/ 33016 w 204182"/>
                <a:gd name="connsiteY106" fmla="*/ 57727 h 126733"/>
                <a:gd name="connsiteX107" fmla="*/ 33016 w 204182"/>
                <a:gd name="connsiteY107" fmla="*/ 57727 h 126733"/>
                <a:gd name="connsiteX108" fmla="*/ 60095 w 204182"/>
                <a:gd name="connsiteY108" fmla="*/ 47814 h 126733"/>
                <a:gd name="connsiteX109" fmla="*/ 60848 w 204182"/>
                <a:gd name="connsiteY109" fmla="*/ 53623 h 126733"/>
                <a:gd name="connsiteX110" fmla="*/ 63010 w 204182"/>
                <a:gd name="connsiteY110" fmla="*/ 58298 h 126733"/>
                <a:gd name="connsiteX111" fmla="*/ 63475 w 204182"/>
                <a:gd name="connsiteY111" fmla="*/ 59769 h 126733"/>
                <a:gd name="connsiteX112" fmla="*/ 62193 w 204182"/>
                <a:gd name="connsiteY112" fmla="*/ 61712 h 126733"/>
                <a:gd name="connsiteX113" fmla="*/ 57990 w 204182"/>
                <a:gd name="connsiteY113" fmla="*/ 64458 h 126733"/>
                <a:gd name="connsiteX114" fmla="*/ 56244 w 204182"/>
                <a:gd name="connsiteY114" fmla="*/ 65029 h 126733"/>
                <a:gd name="connsiteX115" fmla="*/ 54258 w 204182"/>
                <a:gd name="connsiteY115" fmla="*/ 64120 h 126733"/>
                <a:gd name="connsiteX116" fmla="*/ 51871 w 204182"/>
                <a:gd name="connsiteY116" fmla="*/ 61093 h 126733"/>
                <a:gd name="connsiteX117" fmla="*/ 49823 w 204182"/>
                <a:gd name="connsiteY117" fmla="*/ 57263 h 126733"/>
                <a:gd name="connsiteX118" fmla="*/ 30221 w 204182"/>
                <a:gd name="connsiteY118" fmla="*/ 66275 h 126733"/>
                <a:gd name="connsiteX119" fmla="*/ 16907 w 204182"/>
                <a:gd name="connsiteY119" fmla="*/ 61600 h 126733"/>
                <a:gd name="connsiteX120" fmla="*/ 12014 w 204182"/>
                <a:gd name="connsiteY120" fmla="*/ 49067 h 126733"/>
                <a:gd name="connsiteX121" fmla="*/ 18090 w 204182"/>
                <a:gd name="connsiteY121" fmla="*/ 35669 h 126733"/>
                <a:gd name="connsiteX122" fmla="*/ 34417 w 204182"/>
                <a:gd name="connsiteY122" fmla="*/ 30592 h 126733"/>
                <a:gd name="connsiteX123" fmla="*/ 41479 w 204182"/>
                <a:gd name="connsiteY123" fmla="*/ 31106 h 126733"/>
                <a:gd name="connsiteX124" fmla="*/ 49111 w 204182"/>
                <a:gd name="connsiteY124" fmla="*/ 32535 h 126733"/>
                <a:gd name="connsiteX125" fmla="*/ 49111 w 204182"/>
                <a:gd name="connsiteY125" fmla="*/ 27755 h 126733"/>
                <a:gd name="connsiteX126" fmla="*/ 45971 w 204182"/>
                <a:gd name="connsiteY126" fmla="*/ 17313 h 126733"/>
                <a:gd name="connsiteX127" fmla="*/ 35128 w 204182"/>
                <a:gd name="connsiteY127" fmla="*/ 14300 h 126733"/>
                <a:gd name="connsiteX128" fmla="*/ 27940 w 204182"/>
                <a:gd name="connsiteY128" fmla="*/ 15145 h 126733"/>
                <a:gd name="connsiteX129" fmla="*/ 20765 w 204182"/>
                <a:gd name="connsiteY129" fmla="*/ 17363 h 126733"/>
                <a:gd name="connsiteX130" fmla="*/ 18435 w 204182"/>
                <a:gd name="connsiteY130" fmla="*/ 18222 h 126733"/>
                <a:gd name="connsiteX131" fmla="*/ 17386 w 204182"/>
                <a:gd name="connsiteY131" fmla="*/ 18391 h 126733"/>
                <a:gd name="connsiteX132" fmla="*/ 15978 w 204182"/>
                <a:gd name="connsiteY132" fmla="*/ 16335 h 126733"/>
                <a:gd name="connsiteX133" fmla="*/ 15978 w 204182"/>
                <a:gd name="connsiteY133" fmla="*/ 13152 h 126733"/>
                <a:gd name="connsiteX134" fmla="*/ 16456 w 204182"/>
                <a:gd name="connsiteY134" fmla="*/ 10878 h 126733"/>
                <a:gd name="connsiteX135" fmla="*/ 18322 w 204182"/>
                <a:gd name="connsiteY135" fmla="*/ 9505 h 126733"/>
                <a:gd name="connsiteX136" fmla="*/ 26715 w 204182"/>
                <a:gd name="connsiteY136" fmla="*/ 6541 h 126733"/>
                <a:gd name="connsiteX137" fmla="*/ 37107 w 204182"/>
                <a:gd name="connsiteY137" fmla="*/ 5281 h 126733"/>
                <a:gd name="connsiteX138" fmla="*/ 54547 w 204182"/>
                <a:gd name="connsiteY138" fmla="*/ 10582 h 126733"/>
                <a:gd name="connsiteX139" fmla="*/ 60095 w 204182"/>
                <a:gd name="connsiteY139" fmla="*/ 26600 h 126733"/>
                <a:gd name="connsiteX140" fmla="*/ 60095 w 204182"/>
                <a:gd name="connsiteY140" fmla="*/ 47814 h 1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4182" h="126733">
                  <a:moveTo>
                    <a:pt x="193257" y="89073"/>
                  </a:moveTo>
                  <a:cubicBezTo>
                    <a:pt x="195799" y="92375"/>
                    <a:pt x="190441" y="105964"/>
                    <a:pt x="188040" y="112047"/>
                  </a:cubicBezTo>
                  <a:cubicBezTo>
                    <a:pt x="187308" y="113892"/>
                    <a:pt x="188871" y="114617"/>
                    <a:pt x="190504" y="113230"/>
                  </a:cubicBezTo>
                  <a:cubicBezTo>
                    <a:pt x="201157" y="104189"/>
                    <a:pt x="203917" y="85243"/>
                    <a:pt x="201727" y="82511"/>
                  </a:cubicBezTo>
                  <a:cubicBezTo>
                    <a:pt x="199566" y="79793"/>
                    <a:pt x="180950" y="77463"/>
                    <a:pt x="169600" y="85552"/>
                  </a:cubicBezTo>
                  <a:cubicBezTo>
                    <a:pt x="167847" y="86799"/>
                    <a:pt x="168150" y="88517"/>
                    <a:pt x="170086" y="88291"/>
                  </a:cubicBezTo>
                  <a:cubicBezTo>
                    <a:pt x="176479" y="87503"/>
                    <a:pt x="190723" y="85778"/>
                    <a:pt x="193257" y="89073"/>
                  </a:cubicBezTo>
                  <a:lnTo>
                    <a:pt x="193257" y="89073"/>
                  </a:lnTo>
                  <a:close/>
                  <a:moveTo>
                    <a:pt x="187329" y="103218"/>
                  </a:moveTo>
                  <a:cubicBezTo>
                    <a:pt x="190976" y="100556"/>
                    <a:pt x="187850" y="96592"/>
                    <a:pt x="184132" y="98148"/>
                  </a:cubicBezTo>
                  <a:cubicBezTo>
                    <a:pt x="159398" y="108456"/>
                    <a:pt x="132545" y="113448"/>
                    <a:pt x="108092" y="113448"/>
                  </a:cubicBezTo>
                  <a:cubicBezTo>
                    <a:pt x="71881" y="113448"/>
                    <a:pt x="36790" y="103668"/>
                    <a:pt x="8423" y="87432"/>
                  </a:cubicBezTo>
                  <a:cubicBezTo>
                    <a:pt x="5944" y="86010"/>
                    <a:pt x="4107" y="88524"/>
                    <a:pt x="6177" y="90347"/>
                  </a:cubicBezTo>
                  <a:cubicBezTo>
                    <a:pt x="32460" y="113694"/>
                    <a:pt x="67213" y="127727"/>
                    <a:pt x="105783" y="127727"/>
                  </a:cubicBezTo>
                  <a:cubicBezTo>
                    <a:pt x="133312" y="127727"/>
                    <a:pt x="165284" y="119221"/>
                    <a:pt x="187329" y="103218"/>
                  </a:cubicBezTo>
                  <a:lnTo>
                    <a:pt x="187329" y="103218"/>
                  </a:lnTo>
                  <a:close/>
                  <a:moveTo>
                    <a:pt x="172234" y="66500"/>
                  </a:moveTo>
                  <a:cubicBezTo>
                    <a:pt x="168727" y="66500"/>
                    <a:pt x="165298" y="66127"/>
                    <a:pt x="161961" y="65367"/>
                  </a:cubicBezTo>
                  <a:cubicBezTo>
                    <a:pt x="158610" y="64599"/>
                    <a:pt x="156047" y="63733"/>
                    <a:pt x="154265" y="62740"/>
                  </a:cubicBezTo>
                  <a:cubicBezTo>
                    <a:pt x="153174" y="62149"/>
                    <a:pt x="152491" y="61529"/>
                    <a:pt x="152217" y="60924"/>
                  </a:cubicBezTo>
                  <a:cubicBezTo>
                    <a:pt x="151949" y="60304"/>
                    <a:pt x="151808" y="59699"/>
                    <a:pt x="151808" y="59093"/>
                  </a:cubicBezTo>
                  <a:lnTo>
                    <a:pt x="151808" y="55791"/>
                  </a:lnTo>
                  <a:cubicBezTo>
                    <a:pt x="151808" y="54425"/>
                    <a:pt x="152322" y="53728"/>
                    <a:pt x="153329" y="53728"/>
                  </a:cubicBezTo>
                  <a:cubicBezTo>
                    <a:pt x="153716" y="53728"/>
                    <a:pt x="154125" y="53820"/>
                    <a:pt x="154547" y="53960"/>
                  </a:cubicBezTo>
                  <a:cubicBezTo>
                    <a:pt x="154977" y="54122"/>
                    <a:pt x="155540" y="54348"/>
                    <a:pt x="156244" y="54651"/>
                  </a:cubicBezTo>
                  <a:cubicBezTo>
                    <a:pt x="158497" y="55643"/>
                    <a:pt x="160940" y="56397"/>
                    <a:pt x="163594" y="56932"/>
                  </a:cubicBezTo>
                  <a:cubicBezTo>
                    <a:pt x="166242" y="57460"/>
                    <a:pt x="168882" y="57727"/>
                    <a:pt x="171522" y="57727"/>
                  </a:cubicBezTo>
                  <a:cubicBezTo>
                    <a:pt x="175726" y="57727"/>
                    <a:pt x="178972" y="57009"/>
                    <a:pt x="181267" y="55559"/>
                  </a:cubicBezTo>
                  <a:cubicBezTo>
                    <a:pt x="183569" y="54122"/>
                    <a:pt x="184710" y="52074"/>
                    <a:pt x="184710" y="49412"/>
                  </a:cubicBezTo>
                  <a:cubicBezTo>
                    <a:pt x="184710" y="47582"/>
                    <a:pt x="184111" y="46068"/>
                    <a:pt x="182900" y="44843"/>
                  </a:cubicBezTo>
                  <a:cubicBezTo>
                    <a:pt x="181696" y="43618"/>
                    <a:pt x="179457" y="42498"/>
                    <a:pt x="176197" y="41428"/>
                  </a:cubicBezTo>
                  <a:lnTo>
                    <a:pt x="166516" y="38464"/>
                  </a:lnTo>
                  <a:cubicBezTo>
                    <a:pt x="161609" y="36943"/>
                    <a:pt x="158053" y="34739"/>
                    <a:pt x="155836" y="31860"/>
                  </a:cubicBezTo>
                  <a:cubicBezTo>
                    <a:pt x="153618" y="28959"/>
                    <a:pt x="152512" y="25811"/>
                    <a:pt x="152512" y="22376"/>
                  </a:cubicBezTo>
                  <a:cubicBezTo>
                    <a:pt x="152512" y="19651"/>
                    <a:pt x="153111" y="17243"/>
                    <a:pt x="154329" y="15145"/>
                  </a:cubicBezTo>
                  <a:cubicBezTo>
                    <a:pt x="155526" y="13054"/>
                    <a:pt x="157110" y="11272"/>
                    <a:pt x="159088" y="9787"/>
                  </a:cubicBezTo>
                  <a:cubicBezTo>
                    <a:pt x="161095" y="8308"/>
                    <a:pt x="163411" y="7196"/>
                    <a:pt x="166052" y="6421"/>
                  </a:cubicBezTo>
                  <a:cubicBezTo>
                    <a:pt x="168685" y="5668"/>
                    <a:pt x="171487" y="5281"/>
                    <a:pt x="174444" y="5281"/>
                  </a:cubicBezTo>
                  <a:cubicBezTo>
                    <a:pt x="175923" y="5281"/>
                    <a:pt x="177423" y="5379"/>
                    <a:pt x="178950" y="5569"/>
                  </a:cubicBezTo>
                  <a:cubicBezTo>
                    <a:pt x="180464" y="5752"/>
                    <a:pt x="181900" y="6006"/>
                    <a:pt x="183259" y="6309"/>
                  </a:cubicBezTo>
                  <a:cubicBezTo>
                    <a:pt x="184618" y="6625"/>
                    <a:pt x="185886" y="6963"/>
                    <a:pt x="187047" y="7336"/>
                  </a:cubicBezTo>
                  <a:cubicBezTo>
                    <a:pt x="188216" y="7724"/>
                    <a:pt x="189145" y="8104"/>
                    <a:pt x="189857" y="8477"/>
                  </a:cubicBezTo>
                  <a:cubicBezTo>
                    <a:pt x="190779" y="9005"/>
                    <a:pt x="191434" y="9540"/>
                    <a:pt x="191835" y="10075"/>
                  </a:cubicBezTo>
                  <a:cubicBezTo>
                    <a:pt x="192222" y="10603"/>
                    <a:pt x="192419" y="11322"/>
                    <a:pt x="192419" y="12244"/>
                  </a:cubicBezTo>
                  <a:lnTo>
                    <a:pt x="192419" y="15314"/>
                  </a:lnTo>
                  <a:cubicBezTo>
                    <a:pt x="192419" y="16687"/>
                    <a:pt x="191912" y="17363"/>
                    <a:pt x="190892" y="17363"/>
                  </a:cubicBezTo>
                  <a:cubicBezTo>
                    <a:pt x="190349" y="17363"/>
                    <a:pt x="189505" y="17109"/>
                    <a:pt x="188329" y="16574"/>
                  </a:cubicBezTo>
                  <a:cubicBezTo>
                    <a:pt x="184527" y="14891"/>
                    <a:pt x="180232" y="14067"/>
                    <a:pt x="175507" y="14067"/>
                  </a:cubicBezTo>
                  <a:cubicBezTo>
                    <a:pt x="171691" y="14067"/>
                    <a:pt x="168727" y="14673"/>
                    <a:pt x="166629" y="15884"/>
                  </a:cubicBezTo>
                  <a:cubicBezTo>
                    <a:pt x="164524" y="17109"/>
                    <a:pt x="163475" y="19045"/>
                    <a:pt x="163475" y="21707"/>
                  </a:cubicBezTo>
                  <a:cubicBezTo>
                    <a:pt x="163475" y="23523"/>
                    <a:pt x="164137" y="25065"/>
                    <a:pt x="165467" y="26318"/>
                  </a:cubicBezTo>
                  <a:cubicBezTo>
                    <a:pt x="166791" y="27572"/>
                    <a:pt x="169234" y="28769"/>
                    <a:pt x="172818" y="29916"/>
                  </a:cubicBezTo>
                  <a:lnTo>
                    <a:pt x="182267" y="32887"/>
                  </a:lnTo>
                  <a:cubicBezTo>
                    <a:pt x="187090" y="34394"/>
                    <a:pt x="190532" y="36492"/>
                    <a:pt x="192588" y="39140"/>
                  </a:cubicBezTo>
                  <a:cubicBezTo>
                    <a:pt x="194658" y="41808"/>
                    <a:pt x="195693" y="44843"/>
                    <a:pt x="195693" y="48257"/>
                  </a:cubicBezTo>
                  <a:cubicBezTo>
                    <a:pt x="195693" y="51081"/>
                    <a:pt x="195109" y="53608"/>
                    <a:pt x="193933" y="55847"/>
                  </a:cubicBezTo>
                  <a:cubicBezTo>
                    <a:pt x="192764" y="58093"/>
                    <a:pt x="191152" y="60001"/>
                    <a:pt x="189082" y="61600"/>
                  </a:cubicBezTo>
                  <a:cubicBezTo>
                    <a:pt x="187026" y="63198"/>
                    <a:pt x="184562" y="64409"/>
                    <a:pt x="181682" y="65247"/>
                  </a:cubicBezTo>
                  <a:cubicBezTo>
                    <a:pt x="178795" y="66092"/>
                    <a:pt x="175648" y="66500"/>
                    <a:pt x="172234" y="66500"/>
                  </a:cubicBezTo>
                  <a:lnTo>
                    <a:pt x="172234" y="66500"/>
                  </a:lnTo>
                  <a:close/>
                  <a:moveTo>
                    <a:pt x="86582" y="64782"/>
                  </a:moveTo>
                  <a:cubicBezTo>
                    <a:pt x="85414" y="64782"/>
                    <a:pt x="84562" y="64592"/>
                    <a:pt x="84013" y="64170"/>
                  </a:cubicBezTo>
                  <a:cubicBezTo>
                    <a:pt x="83463" y="63740"/>
                    <a:pt x="82999" y="62895"/>
                    <a:pt x="82611" y="61600"/>
                  </a:cubicBezTo>
                  <a:lnTo>
                    <a:pt x="66967" y="11209"/>
                  </a:lnTo>
                  <a:cubicBezTo>
                    <a:pt x="66594" y="9913"/>
                    <a:pt x="66390" y="9047"/>
                    <a:pt x="66390" y="8597"/>
                  </a:cubicBezTo>
                  <a:cubicBezTo>
                    <a:pt x="66390" y="7534"/>
                    <a:pt x="66939" y="6999"/>
                    <a:pt x="68030" y="6999"/>
                  </a:cubicBezTo>
                  <a:lnTo>
                    <a:pt x="74557" y="6999"/>
                  </a:lnTo>
                  <a:cubicBezTo>
                    <a:pt x="75803" y="6999"/>
                    <a:pt x="76676" y="7210"/>
                    <a:pt x="77190" y="7632"/>
                  </a:cubicBezTo>
                  <a:cubicBezTo>
                    <a:pt x="77690" y="8041"/>
                    <a:pt x="78134" y="8885"/>
                    <a:pt x="78521" y="10195"/>
                  </a:cubicBezTo>
                  <a:lnTo>
                    <a:pt x="89723" y="53285"/>
                  </a:lnTo>
                  <a:lnTo>
                    <a:pt x="100122" y="10195"/>
                  </a:lnTo>
                  <a:cubicBezTo>
                    <a:pt x="100432" y="8885"/>
                    <a:pt x="100854" y="8041"/>
                    <a:pt x="101396" y="7632"/>
                  </a:cubicBezTo>
                  <a:cubicBezTo>
                    <a:pt x="101938" y="7210"/>
                    <a:pt x="102833" y="6999"/>
                    <a:pt x="104072" y="6999"/>
                  </a:cubicBezTo>
                  <a:lnTo>
                    <a:pt x="109458" y="6999"/>
                  </a:lnTo>
                  <a:cubicBezTo>
                    <a:pt x="110690" y="6999"/>
                    <a:pt x="111584" y="7210"/>
                    <a:pt x="112133" y="7632"/>
                  </a:cubicBezTo>
                  <a:cubicBezTo>
                    <a:pt x="112676" y="8041"/>
                    <a:pt x="113105" y="8885"/>
                    <a:pt x="113415" y="10195"/>
                  </a:cubicBezTo>
                  <a:lnTo>
                    <a:pt x="123927" y="53855"/>
                  </a:lnTo>
                  <a:lnTo>
                    <a:pt x="135474" y="10195"/>
                  </a:lnTo>
                  <a:cubicBezTo>
                    <a:pt x="135861" y="8885"/>
                    <a:pt x="136304" y="8041"/>
                    <a:pt x="136811" y="7632"/>
                  </a:cubicBezTo>
                  <a:cubicBezTo>
                    <a:pt x="137325" y="7210"/>
                    <a:pt x="138191" y="6999"/>
                    <a:pt x="139438" y="6999"/>
                  </a:cubicBezTo>
                  <a:lnTo>
                    <a:pt x="145619" y="6999"/>
                  </a:lnTo>
                  <a:cubicBezTo>
                    <a:pt x="146718" y="6999"/>
                    <a:pt x="147260" y="7534"/>
                    <a:pt x="147260" y="8597"/>
                  </a:cubicBezTo>
                  <a:cubicBezTo>
                    <a:pt x="147260" y="8885"/>
                    <a:pt x="147211" y="9237"/>
                    <a:pt x="147147" y="9611"/>
                  </a:cubicBezTo>
                  <a:cubicBezTo>
                    <a:pt x="147056" y="10005"/>
                    <a:pt x="146915" y="10533"/>
                    <a:pt x="146668" y="11209"/>
                  </a:cubicBezTo>
                  <a:lnTo>
                    <a:pt x="130573" y="61600"/>
                  </a:lnTo>
                  <a:cubicBezTo>
                    <a:pt x="130186" y="62895"/>
                    <a:pt x="129714" y="63740"/>
                    <a:pt x="129165" y="64170"/>
                  </a:cubicBezTo>
                  <a:cubicBezTo>
                    <a:pt x="128623" y="64592"/>
                    <a:pt x="127764" y="64782"/>
                    <a:pt x="126602" y="64782"/>
                  </a:cubicBezTo>
                  <a:lnTo>
                    <a:pt x="120878" y="64782"/>
                  </a:lnTo>
                  <a:cubicBezTo>
                    <a:pt x="119639" y="64782"/>
                    <a:pt x="118745" y="64571"/>
                    <a:pt x="118203" y="64120"/>
                  </a:cubicBezTo>
                  <a:cubicBezTo>
                    <a:pt x="117660" y="63663"/>
                    <a:pt x="117231" y="62776"/>
                    <a:pt x="116921" y="61494"/>
                  </a:cubicBezTo>
                  <a:lnTo>
                    <a:pt x="106529" y="19531"/>
                  </a:lnTo>
                  <a:lnTo>
                    <a:pt x="96271" y="61494"/>
                  </a:lnTo>
                  <a:cubicBezTo>
                    <a:pt x="95961" y="62776"/>
                    <a:pt x="95524" y="63663"/>
                    <a:pt x="94982" y="64120"/>
                  </a:cubicBezTo>
                  <a:cubicBezTo>
                    <a:pt x="94433" y="64571"/>
                    <a:pt x="93546" y="64782"/>
                    <a:pt x="92300" y="64782"/>
                  </a:cubicBezTo>
                  <a:lnTo>
                    <a:pt x="86582" y="64782"/>
                  </a:lnTo>
                  <a:close/>
                  <a:moveTo>
                    <a:pt x="33016" y="57727"/>
                  </a:moveTo>
                  <a:cubicBezTo>
                    <a:pt x="35206" y="57727"/>
                    <a:pt x="37494" y="57326"/>
                    <a:pt x="39909" y="56530"/>
                  </a:cubicBezTo>
                  <a:cubicBezTo>
                    <a:pt x="42317" y="55728"/>
                    <a:pt x="44415" y="54348"/>
                    <a:pt x="46204" y="52362"/>
                  </a:cubicBezTo>
                  <a:cubicBezTo>
                    <a:pt x="47302" y="51151"/>
                    <a:pt x="48048" y="49764"/>
                    <a:pt x="48485" y="48201"/>
                  </a:cubicBezTo>
                  <a:cubicBezTo>
                    <a:pt x="48907" y="46652"/>
                    <a:pt x="49111" y="44772"/>
                    <a:pt x="49111" y="42561"/>
                  </a:cubicBezTo>
                  <a:lnTo>
                    <a:pt x="49111" y="39830"/>
                  </a:lnTo>
                  <a:cubicBezTo>
                    <a:pt x="47182" y="39372"/>
                    <a:pt x="45140" y="39013"/>
                    <a:pt x="42993" y="38745"/>
                  </a:cubicBezTo>
                  <a:cubicBezTo>
                    <a:pt x="40853" y="38485"/>
                    <a:pt x="38776" y="38344"/>
                    <a:pt x="36748" y="38344"/>
                  </a:cubicBezTo>
                  <a:cubicBezTo>
                    <a:pt x="32319" y="38344"/>
                    <a:pt x="29003" y="39217"/>
                    <a:pt x="26834" y="40970"/>
                  </a:cubicBezTo>
                  <a:cubicBezTo>
                    <a:pt x="24659" y="42716"/>
                    <a:pt x="23560" y="45216"/>
                    <a:pt x="23560" y="48504"/>
                  </a:cubicBezTo>
                  <a:cubicBezTo>
                    <a:pt x="23560" y="51538"/>
                    <a:pt x="24384" y="53827"/>
                    <a:pt x="26018" y="55390"/>
                  </a:cubicBezTo>
                  <a:cubicBezTo>
                    <a:pt x="27651" y="56953"/>
                    <a:pt x="29989" y="57727"/>
                    <a:pt x="33016" y="57727"/>
                  </a:cubicBezTo>
                  <a:lnTo>
                    <a:pt x="33016" y="57727"/>
                  </a:lnTo>
                  <a:close/>
                  <a:moveTo>
                    <a:pt x="60095" y="47814"/>
                  </a:moveTo>
                  <a:cubicBezTo>
                    <a:pt x="60095" y="50243"/>
                    <a:pt x="60341" y="52172"/>
                    <a:pt x="60848" y="53623"/>
                  </a:cubicBezTo>
                  <a:cubicBezTo>
                    <a:pt x="61362" y="55073"/>
                    <a:pt x="62081" y="56636"/>
                    <a:pt x="63010" y="58298"/>
                  </a:cubicBezTo>
                  <a:cubicBezTo>
                    <a:pt x="63320" y="58833"/>
                    <a:pt x="63475" y="59326"/>
                    <a:pt x="63475" y="59769"/>
                  </a:cubicBezTo>
                  <a:cubicBezTo>
                    <a:pt x="63475" y="60466"/>
                    <a:pt x="63045" y="61114"/>
                    <a:pt x="62193" y="61712"/>
                  </a:cubicBezTo>
                  <a:lnTo>
                    <a:pt x="57990" y="64458"/>
                  </a:lnTo>
                  <a:cubicBezTo>
                    <a:pt x="57370" y="64831"/>
                    <a:pt x="56786" y="65029"/>
                    <a:pt x="56244" y="65029"/>
                  </a:cubicBezTo>
                  <a:cubicBezTo>
                    <a:pt x="55533" y="65029"/>
                    <a:pt x="54878" y="64726"/>
                    <a:pt x="54258" y="64120"/>
                  </a:cubicBezTo>
                  <a:cubicBezTo>
                    <a:pt x="53315" y="63198"/>
                    <a:pt x="52526" y="62198"/>
                    <a:pt x="51871" y="61093"/>
                  </a:cubicBezTo>
                  <a:cubicBezTo>
                    <a:pt x="51196" y="59994"/>
                    <a:pt x="50520" y="58706"/>
                    <a:pt x="49823" y="57263"/>
                  </a:cubicBezTo>
                  <a:cubicBezTo>
                    <a:pt x="44605" y="63268"/>
                    <a:pt x="38079" y="66275"/>
                    <a:pt x="30221" y="66275"/>
                  </a:cubicBezTo>
                  <a:cubicBezTo>
                    <a:pt x="24617" y="66275"/>
                    <a:pt x="20181" y="64726"/>
                    <a:pt x="16907" y="61600"/>
                  </a:cubicBezTo>
                  <a:cubicBezTo>
                    <a:pt x="13647" y="58488"/>
                    <a:pt x="12014" y="54305"/>
                    <a:pt x="12014" y="49067"/>
                  </a:cubicBezTo>
                  <a:cubicBezTo>
                    <a:pt x="12014" y="43526"/>
                    <a:pt x="14034" y="39048"/>
                    <a:pt x="18090" y="35669"/>
                  </a:cubicBezTo>
                  <a:cubicBezTo>
                    <a:pt x="22124" y="32289"/>
                    <a:pt x="27581" y="30592"/>
                    <a:pt x="34417" y="30592"/>
                  </a:cubicBezTo>
                  <a:cubicBezTo>
                    <a:pt x="36677" y="30592"/>
                    <a:pt x="39029" y="30768"/>
                    <a:pt x="41479" y="31106"/>
                  </a:cubicBezTo>
                  <a:cubicBezTo>
                    <a:pt x="43922" y="31444"/>
                    <a:pt x="46478" y="31930"/>
                    <a:pt x="49111" y="32535"/>
                  </a:cubicBezTo>
                  <a:lnTo>
                    <a:pt x="49111" y="27755"/>
                  </a:lnTo>
                  <a:cubicBezTo>
                    <a:pt x="49111" y="22812"/>
                    <a:pt x="48076" y="19334"/>
                    <a:pt x="45971" y="17313"/>
                  </a:cubicBezTo>
                  <a:cubicBezTo>
                    <a:pt x="43873" y="15300"/>
                    <a:pt x="40261" y="14300"/>
                    <a:pt x="35128" y="14300"/>
                  </a:cubicBezTo>
                  <a:cubicBezTo>
                    <a:pt x="32784" y="14300"/>
                    <a:pt x="30390" y="14574"/>
                    <a:pt x="27940" y="15145"/>
                  </a:cubicBezTo>
                  <a:cubicBezTo>
                    <a:pt x="25497" y="15715"/>
                    <a:pt x="23096" y="16454"/>
                    <a:pt x="20765" y="17363"/>
                  </a:cubicBezTo>
                  <a:cubicBezTo>
                    <a:pt x="19674" y="17820"/>
                    <a:pt x="18892" y="18109"/>
                    <a:pt x="18435" y="18222"/>
                  </a:cubicBezTo>
                  <a:cubicBezTo>
                    <a:pt x="17970" y="18334"/>
                    <a:pt x="17618" y="18391"/>
                    <a:pt x="17386" y="18391"/>
                  </a:cubicBezTo>
                  <a:cubicBezTo>
                    <a:pt x="16456" y="18391"/>
                    <a:pt x="15978" y="17715"/>
                    <a:pt x="15978" y="16335"/>
                  </a:cubicBezTo>
                  <a:lnTo>
                    <a:pt x="15978" y="13152"/>
                  </a:lnTo>
                  <a:cubicBezTo>
                    <a:pt x="15978" y="12082"/>
                    <a:pt x="16147" y="11322"/>
                    <a:pt x="16456" y="10878"/>
                  </a:cubicBezTo>
                  <a:cubicBezTo>
                    <a:pt x="16766" y="10413"/>
                    <a:pt x="17386" y="9956"/>
                    <a:pt x="18322" y="9505"/>
                  </a:cubicBezTo>
                  <a:cubicBezTo>
                    <a:pt x="20653" y="8357"/>
                    <a:pt x="23455" y="7372"/>
                    <a:pt x="26715" y="6541"/>
                  </a:cubicBezTo>
                  <a:cubicBezTo>
                    <a:pt x="29989" y="5703"/>
                    <a:pt x="33446" y="5281"/>
                    <a:pt x="37107" y="5281"/>
                  </a:cubicBezTo>
                  <a:cubicBezTo>
                    <a:pt x="45035" y="5281"/>
                    <a:pt x="50851" y="7062"/>
                    <a:pt x="54547" y="10582"/>
                  </a:cubicBezTo>
                  <a:cubicBezTo>
                    <a:pt x="58236" y="14117"/>
                    <a:pt x="60095" y="19454"/>
                    <a:pt x="60095" y="26600"/>
                  </a:cubicBezTo>
                  <a:lnTo>
                    <a:pt x="60095" y="47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738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5" y="1324198"/>
            <a:ext cx="3937634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ARMS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 로드맵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: (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추가될 기능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)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팀 분석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고민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팀 단위의 분석 시 팀원의 데이터를 합산하여 팀의 성과 및 퍼포먼스를 측정합니다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4627096" y="1324198"/>
            <a:ext cx="6964832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DE91D95-6C75-4B44-9C34-F7BF2A824D2D}"/>
              </a:ext>
            </a:extLst>
          </p:cNvPr>
          <p:cNvCxnSpPr>
            <a:cxnSpLocks/>
          </p:cNvCxnSpPr>
          <p:nvPr/>
        </p:nvCxnSpPr>
        <p:spPr>
          <a:xfrm>
            <a:off x="4575810" y="1324198"/>
            <a:ext cx="0" cy="43222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B9BF3D19-9849-4549-B094-46CF50D25B4F}"/>
              </a:ext>
            </a:extLst>
          </p:cNvPr>
          <p:cNvSpPr/>
          <p:nvPr/>
        </p:nvSpPr>
        <p:spPr>
          <a:xfrm>
            <a:off x="689463" y="1381944"/>
            <a:ext cx="3745378" cy="434566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팀 단위 분석</a:t>
            </a: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5893F440-40E8-483A-8971-A8FB48A5EE3D}"/>
              </a:ext>
            </a:extLst>
          </p:cNvPr>
          <p:cNvSpPr/>
          <p:nvPr/>
        </p:nvSpPr>
        <p:spPr>
          <a:xfrm>
            <a:off x="689462" y="1936670"/>
            <a:ext cx="3745378" cy="363594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5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9" name="Rectangle 37">
            <a:extLst>
              <a:ext uri="{FF2B5EF4-FFF2-40B4-BE49-F238E27FC236}">
                <a16:creationId xmlns:a16="http://schemas.microsoft.com/office/drawing/2014/main" id="{C4606ECC-E43B-48B1-9DC3-9E8281600E2C}"/>
              </a:ext>
            </a:extLst>
          </p:cNvPr>
          <p:cNvSpPr/>
          <p:nvPr/>
        </p:nvSpPr>
        <p:spPr>
          <a:xfrm>
            <a:off x="4671330" y="1386767"/>
            <a:ext cx="6840526" cy="4185848"/>
          </a:xfrm>
          <a:prstGeom prst="rect">
            <a:avLst/>
          </a:prstGeom>
          <a:noFill/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900" dirty="0">
                <a:solidFill>
                  <a:schemeClr val="bg1"/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 panose="020B0604020202020204" pitchFamily="34" charset="0"/>
              </a:rPr>
              <a:t>팀 단위 분석 예시 화면</a:t>
            </a:r>
            <a:endParaRPr lang="en-US" sz="900" dirty="0">
              <a:solidFill>
                <a:schemeClr val="bg1"/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D997D871-6CFE-4799-AE3A-ED4E10AE9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34" y="1759541"/>
            <a:ext cx="6821721" cy="38128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FECD42-ED9A-4ECC-83AB-BF10691D8856}"/>
              </a:ext>
            </a:extLst>
          </p:cNvPr>
          <p:cNvSpPr txBox="1"/>
          <p:nvPr/>
        </p:nvSpPr>
        <p:spPr>
          <a:xfrm>
            <a:off x="861449" y="1947674"/>
            <a:ext cx="3573391" cy="3522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) : Scope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어느 제품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(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)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를 맡아서 진행하고 있는지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버전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: Time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기간 내 요구사항 관리 상태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팀원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: Resource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팀원 구성에 대한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기반 분석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: Performance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정성적 평가가 아닌 정량적 평가 기반 분석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SCM &amp; QA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기반 분석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: Quality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코드 레벨의 품질 및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QA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영향도 분석레벨 평가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FF444E5-140F-4A5E-A678-E59424A49214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Ⅲ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로드맵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grpSp>
        <p:nvGrpSpPr>
          <p:cNvPr id="24" name="Graphic 35">
            <a:extLst>
              <a:ext uri="{FF2B5EF4-FFF2-40B4-BE49-F238E27FC236}">
                <a16:creationId xmlns:a16="http://schemas.microsoft.com/office/drawing/2014/main" id="{23D3D198-712E-4193-A6B2-098DF6475F68}"/>
              </a:ext>
            </a:extLst>
          </p:cNvPr>
          <p:cNvGrpSpPr/>
          <p:nvPr/>
        </p:nvGrpSpPr>
        <p:grpSpPr>
          <a:xfrm>
            <a:off x="4699903" y="1415341"/>
            <a:ext cx="281631" cy="281631"/>
            <a:chOff x="4699903" y="1415341"/>
            <a:chExt cx="281631" cy="281631"/>
          </a:xfrm>
          <a:blipFill>
            <a:blip r:embed="rId3"/>
            <a:stretch>
              <a:fillRect/>
            </a:stretch>
          </a:blipFill>
        </p:grpSpPr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15CE6903-6119-46ED-84E9-5C3431FEA8DC}"/>
                </a:ext>
              </a:extLst>
            </p:cNvPr>
            <p:cNvSpPr/>
            <p:nvPr/>
          </p:nvSpPr>
          <p:spPr>
            <a:xfrm>
              <a:off x="4694622" y="1410060"/>
              <a:ext cx="288672" cy="288672"/>
            </a:xfrm>
            <a:custGeom>
              <a:avLst/>
              <a:gdLst>
                <a:gd name="connsiteX0" fmla="*/ 5281 w 288671"/>
                <a:gd name="connsiteY0" fmla="*/ 5281 h 288671"/>
                <a:gd name="connsiteX1" fmla="*/ 286912 w 288671"/>
                <a:gd name="connsiteY1" fmla="*/ 5281 h 288671"/>
                <a:gd name="connsiteX2" fmla="*/ 286912 w 288671"/>
                <a:gd name="connsiteY2" fmla="*/ 286912 h 288671"/>
                <a:gd name="connsiteX3" fmla="*/ 5281 w 288671"/>
                <a:gd name="connsiteY3" fmla="*/ 286912 h 2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671" h="288671">
                  <a:moveTo>
                    <a:pt x="5281" y="5281"/>
                  </a:moveTo>
                  <a:lnTo>
                    <a:pt x="286912" y="5281"/>
                  </a:lnTo>
                  <a:lnTo>
                    <a:pt x="286912" y="286912"/>
                  </a:lnTo>
                  <a:lnTo>
                    <a:pt x="5281" y="28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AE443088-0A38-4C9C-B1B9-8DEFF98CDD70}"/>
                </a:ext>
              </a:extLst>
            </p:cNvPr>
            <p:cNvSpPr/>
            <p:nvPr/>
          </p:nvSpPr>
          <p:spPr>
            <a:xfrm>
              <a:off x="4736866" y="1494548"/>
              <a:ext cx="204182" cy="126734"/>
            </a:xfrm>
            <a:custGeom>
              <a:avLst/>
              <a:gdLst>
                <a:gd name="connsiteX0" fmla="*/ 193257 w 204182"/>
                <a:gd name="connsiteY0" fmla="*/ 89073 h 126733"/>
                <a:gd name="connsiteX1" fmla="*/ 188040 w 204182"/>
                <a:gd name="connsiteY1" fmla="*/ 112047 h 126733"/>
                <a:gd name="connsiteX2" fmla="*/ 190504 w 204182"/>
                <a:gd name="connsiteY2" fmla="*/ 113230 h 126733"/>
                <a:gd name="connsiteX3" fmla="*/ 201727 w 204182"/>
                <a:gd name="connsiteY3" fmla="*/ 82511 h 126733"/>
                <a:gd name="connsiteX4" fmla="*/ 169600 w 204182"/>
                <a:gd name="connsiteY4" fmla="*/ 85552 h 126733"/>
                <a:gd name="connsiteX5" fmla="*/ 170086 w 204182"/>
                <a:gd name="connsiteY5" fmla="*/ 88291 h 126733"/>
                <a:gd name="connsiteX6" fmla="*/ 193257 w 204182"/>
                <a:gd name="connsiteY6" fmla="*/ 89073 h 126733"/>
                <a:gd name="connsiteX7" fmla="*/ 193257 w 204182"/>
                <a:gd name="connsiteY7" fmla="*/ 89073 h 126733"/>
                <a:gd name="connsiteX8" fmla="*/ 187329 w 204182"/>
                <a:gd name="connsiteY8" fmla="*/ 103218 h 126733"/>
                <a:gd name="connsiteX9" fmla="*/ 184132 w 204182"/>
                <a:gd name="connsiteY9" fmla="*/ 98148 h 126733"/>
                <a:gd name="connsiteX10" fmla="*/ 108092 w 204182"/>
                <a:gd name="connsiteY10" fmla="*/ 113448 h 126733"/>
                <a:gd name="connsiteX11" fmla="*/ 8423 w 204182"/>
                <a:gd name="connsiteY11" fmla="*/ 87432 h 126733"/>
                <a:gd name="connsiteX12" fmla="*/ 6177 w 204182"/>
                <a:gd name="connsiteY12" fmla="*/ 90347 h 126733"/>
                <a:gd name="connsiteX13" fmla="*/ 105783 w 204182"/>
                <a:gd name="connsiteY13" fmla="*/ 127727 h 126733"/>
                <a:gd name="connsiteX14" fmla="*/ 187329 w 204182"/>
                <a:gd name="connsiteY14" fmla="*/ 103218 h 126733"/>
                <a:gd name="connsiteX15" fmla="*/ 187329 w 204182"/>
                <a:gd name="connsiteY15" fmla="*/ 103218 h 126733"/>
                <a:gd name="connsiteX16" fmla="*/ 172234 w 204182"/>
                <a:gd name="connsiteY16" fmla="*/ 66500 h 126733"/>
                <a:gd name="connsiteX17" fmla="*/ 161961 w 204182"/>
                <a:gd name="connsiteY17" fmla="*/ 65367 h 126733"/>
                <a:gd name="connsiteX18" fmla="*/ 154265 w 204182"/>
                <a:gd name="connsiteY18" fmla="*/ 62740 h 126733"/>
                <a:gd name="connsiteX19" fmla="*/ 152217 w 204182"/>
                <a:gd name="connsiteY19" fmla="*/ 60924 h 126733"/>
                <a:gd name="connsiteX20" fmla="*/ 151808 w 204182"/>
                <a:gd name="connsiteY20" fmla="*/ 59093 h 126733"/>
                <a:gd name="connsiteX21" fmla="*/ 151808 w 204182"/>
                <a:gd name="connsiteY21" fmla="*/ 55791 h 126733"/>
                <a:gd name="connsiteX22" fmla="*/ 153329 w 204182"/>
                <a:gd name="connsiteY22" fmla="*/ 53728 h 126733"/>
                <a:gd name="connsiteX23" fmla="*/ 154547 w 204182"/>
                <a:gd name="connsiteY23" fmla="*/ 53960 h 126733"/>
                <a:gd name="connsiteX24" fmla="*/ 156244 w 204182"/>
                <a:gd name="connsiteY24" fmla="*/ 54651 h 126733"/>
                <a:gd name="connsiteX25" fmla="*/ 163594 w 204182"/>
                <a:gd name="connsiteY25" fmla="*/ 56932 h 126733"/>
                <a:gd name="connsiteX26" fmla="*/ 171522 w 204182"/>
                <a:gd name="connsiteY26" fmla="*/ 57727 h 126733"/>
                <a:gd name="connsiteX27" fmla="*/ 181267 w 204182"/>
                <a:gd name="connsiteY27" fmla="*/ 55559 h 126733"/>
                <a:gd name="connsiteX28" fmla="*/ 184710 w 204182"/>
                <a:gd name="connsiteY28" fmla="*/ 49412 h 126733"/>
                <a:gd name="connsiteX29" fmla="*/ 182900 w 204182"/>
                <a:gd name="connsiteY29" fmla="*/ 44843 h 126733"/>
                <a:gd name="connsiteX30" fmla="*/ 176197 w 204182"/>
                <a:gd name="connsiteY30" fmla="*/ 41428 h 126733"/>
                <a:gd name="connsiteX31" fmla="*/ 166516 w 204182"/>
                <a:gd name="connsiteY31" fmla="*/ 38464 h 126733"/>
                <a:gd name="connsiteX32" fmla="*/ 155836 w 204182"/>
                <a:gd name="connsiteY32" fmla="*/ 31860 h 126733"/>
                <a:gd name="connsiteX33" fmla="*/ 152512 w 204182"/>
                <a:gd name="connsiteY33" fmla="*/ 22376 h 126733"/>
                <a:gd name="connsiteX34" fmla="*/ 154329 w 204182"/>
                <a:gd name="connsiteY34" fmla="*/ 15145 h 126733"/>
                <a:gd name="connsiteX35" fmla="*/ 159088 w 204182"/>
                <a:gd name="connsiteY35" fmla="*/ 9787 h 126733"/>
                <a:gd name="connsiteX36" fmla="*/ 166052 w 204182"/>
                <a:gd name="connsiteY36" fmla="*/ 6421 h 126733"/>
                <a:gd name="connsiteX37" fmla="*/ 174444 w 204182"/>
                <a:gd name="connsiteY37" fmla="*/ 5281 h 126733"/>
                <a:gd name="connsiteX38" fmla="*/ 178950 w 204182"/>
                <a:gd name="connsiteY38" fmla="*/ 5569 h 126733"/>
                <a:gd name="connsiteX39" fmla="*/ 183259 w 204182"/>
                <a:gd name="connsiteY39" fmla="*/ 6309 h 126733"/>
                <a:gd name="connsiteX40" fmla="*/ 187047 w 204182"/>
                <a:gd name="connsiteY40" fmla="*/ 7336 h 126733"/>
                <a:gd name="connsiteX41" fmla="*/ 189857 w 204182"/>
                <a:gd name="connsiteY41" fmla="*/ 8477 h 126733"/>
                <a:gd name="connsiteX42" fmla="*/ 191835 w 204182"/>
                <a:gd name="connsiteY42" fmla="*/ 10075 h 126733"/>
                <a:gd name="connsiteX43" fmla="*/ 192419 w 204182"/>
                <a:gd name="connsiteY43" fmla="*/ 12244 h 126733"/>
                <a:gd name="connsiteX44" fmla="*/ 192419 w 204182"/>
                <a:gd name="connsiteY44" fmla="*/ 15314 h 126733"/>
                <a:gd name="connsiteX45" fmla="*/ 190892 w 204182"/>
                <a:gd name="connsiteY45" fmla="*/ 17363 h 126733"/>
                <a:gd name="connsiteX46" fmla="*/ 188329 w 204182"/>
                <a:gd name="connsiteY46" fmla="*/ 16574 h 126733"/>
                <a:gd name="connsiteX47" fmla="*/ 175507 w 204182"/>
                <a:gd name="connsiteY47" fmla="*/ 14067 h 126733"/>
                <a:gd name="connsiteX48" fmla="*/ 166629 w 204182"/>
                <a:gd name="connsiteY48" fmla="*/ 15884 h 126733"/>
                <a:gd name="connsiteX49" fmla="*/ 163475 w 204182"/>
                <a:gd name="connsiteY49" fmla="*/ 21707 h 126733"/>
                <a:gd name="connsiteX50" fmla="*/ 165467 w 204182"/>
                <a:gd name="connsiteY50" fmla="*/ 26318 h 126733"/>
                <a:gd name="connsiteX51" fmla="*/ 172818 w 204182"/>
                <a:gd name="connsiteY51" fmla="*/ 29916 h 126733"/>
                <a:gd name="connsiteX52" fmla="*/ 182267 w 204182"/>
                <a:gd name="connsiteY52" fmla="*/ 32887 h 126733"/>
                <a:gd name="connsiteX53" fmla="*/ 192588 w 204182"/>
                <a:gd name="connsiteY53" fmla="*/ 39140 h 126733"/>
                <a:gd name="connsiteX54" fmla="*/ 195693 w 204182"/>
                <a:gd name="connsiteY54" fmla="*/ 48257 h 126733"/>
                <a:gd name="connsiteX55" fmla="*/ 193933 w 204182"/>
                <a:gd name="connsiteY55" fmla="*/ 55847 h 126733"/>
                <a:gd name="connsiteX56" fmla="*/ 189082 w 204182"/>
                <a:gd name="connsiteY56" fmla="*/ 61600 h 126733"/>
                <a:gd name="connsiteX57" fmla="*/ 181682 w 204182"/>
                <a:gd name="connsiteY57" fmla="*/ 65247 h 126733"/>
                <a:gd name="connsiteX58" fmla="*/ 172234 w 204182"/>
                <a:gd name="connsiteY58" fmla="*/ 66500 h 126733"/>
                <a:gd name="connsiteX59" fmla="*/ 172234 w 204182"/>
                <a:gd name="connsiteY59" fmla="*/ 66500 h 126733"/>
                <a:gd name="connsiteX60" fmla="*/ 86582 w 204182"/>
                <a:gd name="connsiteY60" fmla="*/ 64782 h 126733"/>
                <a:gd name="connsiteX61" fmla="*/ 84013 w 204182"/>
                <a:gd name="connsiteY61" fmla="*/ 64170 h 126733"/>
                <a:gd name="connsiteX62" fmla="*/ 82611 w 204182"/>
                <a:gd name="connsiteY62" fmla="*/ 61600 h 126733"/>
                <a:gd name="connsiteX63" fmla="*/ 66967 w 204182"/>
                <a:gd name="connsiteY63" fmla="*/ 11209 h 126733"/>
                <a:gd name="connsiteX64" fmla="*/ 66390 w 204182"/>
                <a:gd name="connsiteY64" fmla="*/ 8597 h 126733"/>
                <a:gd name="connsiteX65" fmla="*/ 68030 w 204182"/>
                <a:gd name="connsiteY65" fmla="*/ 6999 h 126733"/>
                <a:gd name="connsiteX66" fmla="*/ 74557 w 204182"/>
                <a:gd name="connsiteY66" fmla="*/ 6999 h 126733"/>
                <a:gd name="connsiteX67" fmla="*/ 77190 w 204182"/>
                <a:gd name="connsiteY67" fmla="*/ 7632 h 126733"/>
                <a:gd name="connsiteX68" fmla="*/ 78521 w 204182"/>
                <a:gd name="connsiteY68" fmla="*/ 10195 h 126733"/>
                <a:gd name="connsiteX69" fmla="*/ 89723 w 204182"/>
                <a:gd name="connsiteY69" fmla="*/ 53285 h 126733"/>
                <a:gd name="connsiteX70" fmla="*/ 100122 w 204182"/>
                <a:gd name="connsiteY70" fmla="*/ 10195 h 126733"/>
                <a:gd name="connsiteX71" fmla="*/ 101396 w 204182"/>
                <a:gd name="connsiteY71" fmla="*/ 7632 h 126733"/>
                <a:gd name="connsiteX72" fmla="*/ 104072 w 204182"/>
                <a:gd name="connsiteY72" fmla="*/ 6999 h 126733"/>
                <a:gd name="connsiteX73" fmla="*/ 109458 w 204182"/>
                <a:gd name="connsiteY73" fmla="*/ 6999 h 126733"/>
                <a:gd name="connsiteX74" fmla="*/ 112133 w 204182"/>
                <a:gd name="connsiteY74" fmla="*/ 7632 h 126733"/>
                <a:gd name="connsiteX75" fmla="*/ 113415 w 204182"/>
                <a:gd name="connsiteY75" fmla="*/ 10195 h 126733"/>
                <a:gd name="connsiteX76" fmla="*/ 123927 w 204182"/>
                <a:gd name="connsiteY76" fmla="*/ 53855 h 126733"/>
                <a:gd name="connsiteX77" fmla="*/ 135474 w 204182"/>
                <a:gd name="connsiteY77" fmla="*/ 10195 h 126733"/>
                <a:gd name="connsiteX78" fmla="*/ 136811 w 204182"/>
                <a:gd name="connsiteY78" fmla="*/ 7632 h 126733"/>
                <a:gd name="connsiteX79" fmla="*/ 139438 w 204182"/>
                <a:gd name="connsiteY79" fmla="*/ 6999 h 126733"/>
                <a:gd name="connsiteX80" fmla="*/ 145619 w 204182"/>
                <a:gd name="connsiteY80" fmla="*/ 6999 h 126733"/>
                <a:gd name="connsiteX81" fmla="*/ 147260 w 204182"/>
                <a:gd name="connsiteY81" fmla="*/ 8597 h 126733"/>
                <a:gd name="connsiteX82" fmla="*/ 147147 w 204182"/>
                <a:gd name="connsiteY82" fmla="*/ 9611 h 126733"/>
                <a:gd name="connsiteX83" fmla="*/ 146668 w 204182"/>
                <a:gd name="connsiteY83" fmla="*/ 11209 h 126733"/>
                <a:gd name="connsiteX84" fmla="*/ 130573 w 204182"/>
                <a:gd name="connsiteY84" fmla="*/ 61600 h 126733"/>
                <a:gd name="connsiteX85" fmla="*/ 129165 w 204182"/>
                <a:gd name="connsiteY85" fmla="*/ 64170 h 126733"/>
                <a:gd name="connsiteX86" fmla="*/ 126602 w 204182"/>
                <a:gd name="connsiteY86" fmla="*/ 64782 h 126733"/>
                <a:gd name="connsiteX87" fmla="*/ 120878 w 204182"/>
                <a:gd name="connsiteY87" fmla="*/ 64782 h 126733"/>
                <a:gd name="connsiteX88" fmla="*/ 118203 w 204182"/>
                <a:gd name="connsiteY88" fmla="*/ 64120 h 126733"/>
                <a:gd name="connsiteX89" fmla="*/ 116921 w 204182"/>
                <a:gd name="connsiteY89" fmla="*/ 61494 h 126733"/>
                <a:gd name="connsiteX90" fmla="*/ 106529 w 204182"/>
                <a:gd name="connsiteY90" fmla="*/ 19531 h 126733"/>
                <a:gd name="connsiteX91" fmla="*/ 96271 w 204182"/>
                <a:gd name="connsiteY91" fmla="*/ 61494 h 126733"/>
                <a:gd name="connsiteX92" fmla="*/ 94982 w 204182"/>
                <a:gd name="connsiteY92" fmla="*/ 64120 h 126733"/>
                <a:gd name="connsiteX93" fmla="*/ 92300 w 204182"/>
                <a:gd name="connsiteY93" fmla="*/ 64782 h 126733"/>
                <a:gd name="connsiteX94" fmla="*/ 86582 w 204182"/>
                <a:gd name="connsiteY94" fmla="*/ 64782 h 126733"/>
                <a:gd name="connsiteX95" fmla="*/ 33016 w 204182"/>
                <a:gd name="connsiteY95" fmla="*/ 57727 h 126733"/>
                <a:gd name="connsiteX96" fmla="*/ 39909 w 204182"/>
                <a:gd name="connsiteY96" fmla="*/ 56530 h 126733"/>
                <a:gd name="connsiteX97" fmla="*/ 46204 w 204182"/>
                <a:gd name="connsiteY97" fmla="*/ 52362 h 126733"/>
                <a:gd name="connsiteX98" fmla="*/ 48485 w 204182"/>
                <a:gd name="connsiteY98" fmla="*/ 48201 h 126733"/>
                <a:gd name="connsiteX99" fmla="*/ 49111 w 204182"/>
                <a:gd name="connsiteY99" fmla="*/ 42561 h 126733"/>
                <a:gd name="connsiteX100" fmla="*/ 49111 w 204182"/>
                <a:gd name="connsiteY100" fmla="*/ 39830 h 126733"/>
                <a:gd name="connsiteX101" fmla="*/ 42993 w 204182"/>
                <a:gd name="connsiteY101" fmla="*/ 38745 h 126733"/>
                <a:gd name="connsiteX102" fmla="*/ 36748 w 204182"/>
                <a:gd name="connsiteY102" fmla="*/ 38344 h 126733"/>
                <a:gd name="connsiteX103" fmla="*/ 26834 w 204182"/>
                <a:gd name="connsiteY103" fmla="*/ 40970 h 126733"/>
                <a:gd name="connsiteX104" fmla="*/ 23560 w 204182"/>
                <a:gd name="connsiteY104" fmla="*/ 48504 h 126733"/>
                <a:gd name="connsiteX105" fmla="*/ 26018 w 204182"/>
                <a:gd name="connsiteY105" fmla="*/ 55390 h 126733"/>
                <a:gd name="connsiteX106" fmla="*/ 33016 w 204182"/>
                <a:gd name="connsiteY106" fmla="*/ 57727 h 126733"/>
                <a:gd name="connsiteX107" fmla="*/ 33016 w 204182"/>
                <a:gd name="connsiteY107" fmla="*/ 57727 h 126733"/>
                <a:gd name="connsiteX108" fmla="*/ 60095 w 204182"/>
                <a:gd name="connsiteY108" fmla="*/ 47814 h 126733"/>
                <a:gd name="connsiteX109" fmla="*/ 60848 w 204182"/>
                <a:gd name="connsiteY109" fmla="*/ 53623 h 126733"/>
                <a:gd name="connsiteX110" fmla="*/ 63010 w 204182"/>
                <a:gd name="connsiteY110" fmla="*/ 58298 h 126733"/>
                <a:gd name="connsiteX111" fmla="*/ 63475 w 204182"/>
                <a:gd name="connsiteY111" fmla="*/ 59769 h 126733"/>
                <a:gd name="connsiteX112" fmla="*/ 62193 w 204182"/>
                <a:gd name="connsiteY112" fmla="*/ 61712 h 126733"/>
                <a:gd name="connsiteX113" fmla="*/ 57990 w 204182"/>
                <a:gd name="connsiteY113" fmla="*/ 64458 h 126733"/>
                <a:gd name="connsiteX114" fmla="*/ 56244 w 204182"/>
                <a:gd name="connsiteY114" fmla="*/ 65029 h 126733"/>
                <a:gd name="connsiteX115" fmla="*/ 54258 w 204182"/>
                <a:gd name="connsiteY115" fmla="*/ 64120 h 126733"/>
                <a:gd name="connsiteX116" fmla="*/ 51871 w 204182"/>
                <a:gd name="connsiteY116" fmla="*/ 61093 h 126733"/>
                <a:gd name="connsiteX117" fmla="*/ 49823 w 204182"/>
                <a:gd name="connsiteY117" fmla="*/ 57263 h 126733"/>
                <a:gd name="connsiteX118" fmla="*/ 30221 w 204182"/>
                <a:gd name="connsiteY118" fmla="*/ 66275 h 126733"/>
                <a:gd name="connsiteX119" fmla="*/ 16907 w 204182"/>
                <a:gd name="connsiteY119" fmla="*/ 61600 h 126733"/>
                <a:gd name="connsiteX120" fmla="*/ 12014 w 204182"/>
                <a:gd name="connsiteY120" fmla="*/ 49067 h 126733"/>
                <a:gd name="connsiteX121" fmla="*/ 18090 w 204182"/>
                <a:gd name="connsiteY121" fmla="*/ 35669 h 126733"/>
                <a:gd name="connsiteX122" fmla="*/ 34417 w 204182"/>
                <a:gd name="connsiteY122" fmla="*/ 30592 h 126733"/>
                <a:gd name="connsiteX123" fmla="*/ 41479 w 204182"/>
                <a:gd name="connsiteY123" fmla="*/ 31106 h 126733"/>
                <a:gd name="connsiteX124" fmla="*/ 49111 w 204182"/>
                <a:gd name="connsiteY124" fmla="*/ 32535 h 126733"/>
                <a:gd name="connsiteX125" fmla="*/ 49111 w 204182"/>
                <a:gd name="connsiteY125" fmla="*/ 27755 h 126733"/>
                <a:gd name="connsiteX126" fmla="*/ 45971 w 204182"/>
                <a:gd name="connsiteY126" fmla="*/ 17313 h 126733"/>
                <a:gd name="connsiteX127" fmla="*/ 35128 w 204182"/>
                <a:gd name="connsiteY127" fmla="*/ 14300 h 126733"/>
                <a:gd name="connsiteX128" fmla="*/ 27940 w 204182"/>
                <a:gd name="connsiteY128" fmla="*/ 15145 h 126733"/>
                <a:gd name="connsiteX129" fmla="*/ 20765 w 204182"/>
                <a:gd name="connsiteY129" fmla="*/ 17363 h 126733"/>
                <a:gd name="connsiteX130" fmla="*/ 18435 w 204182"/>
                <a:gd name="connsiteY130" fmla="*/ 18222 h 126733"/>
                <a:gd name="connsiteX131" fmla="*/ 17386 w 204182"/>
                <a:gd name="connsiteY131" fmla="*/ 18391 h 126733"/>
                <a:gd name="connsiteX132" fmla="*/ 15978 w 204182"/>
                <a:gd name="connsiteY132" fmla="*/ 16335 h 126733"/>
                <a:gd name="connsiteX133" fmla="*/ 15978 w 204182"/>
                <a:gd name="connsiteY133" fmla="*/ 13152 h 126733"/>
                <a:gd name="connsiteX134" fmla="*/ 16456 w 204182"/>
                <a:gd name="connsiteY134" fmla="*/ 10878 h 126733"/>
                <a:gd name="connsiteX135" fmla="*/ 18322 w 204182"/>
                <a:gd name="connsiteY135" fmla="*/ 9505 h 126733"/>
                <a:gd name="connsiteX136" fmla="*/ 26715 w 204182"/>
                <a:gd name="connsiteY136" fmla="*/ 6541 h 126733"/>
                <a:gd name="connsiteX137" fmla="*/ 37107 w 204182"/>
                <a:gd name="connsiteY137" fmla="*/ 5281 h 126733"/>
                <a:gd name="connsiteX138" fmla="*/ 54547 w 204182"/>
                <a:gd name="connsiteY138" fmla="*/ 10582 h 126733"/>
                <a:gd name="connsiteX139" fmla="*/ 60095 w 204182"/>
                <a:gd name="connsiteY139" fmla="*/ 26600 h 126733"/>
                <a:gd name="connsiteX140" fmla="*/ 60095 w 204182"/>
                <a:gd name="connsiteY140" fmla="*/ 47814 h 1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4182" h="126733">
                  <a:moveTo>
                    <a:pt x="193257" y="89073"/>
                  </a:moveTo>
                  <a:cubicBezTo>
                    <a:pt x="195799" y="92375"/>
                    <a:pt x="190441" y="105964"/>
                    <a:pt x="188040" y="112047"/>
                  </a:cubicBezTo>
                  <a:cubicBezTo>
                    <a:pt x="187308" y="113892"/>
                    <a:pt x="188871" y="114617"/>
                    <a:pt x="190504" y="113230"/>
                  </a:cubicBezTo>
                  <a:cubicBezTo>
                    <a:pt x="201157" y="104189"/>
                    <a:pt x="203917" y="85243"/>
                    <a:pt x="201727" y="82511"/>
                  </a:cubicBezTo>
                  <a:cubicBezTo>
                    <a:pt x="199566" y="79793"/>
                    <a:pt x="180950" y="77463"/>
                    <a:pt x="169600" y="85552"/>
                  </a:cubicBezTo>
                  <a:cubicBezTo>
                    <a:pt x="167847" y="86799"/>
                    <a:pt x="168150" y="88517"/>
                    <a:pt x="170086" y="88291"/>
                  </a:cubicBezTo>
                  <a:cubicBezTo>
                    <a:pt x="176479" y="87503"/>
                    <a:pt x="190723" y="85778"/>
                    <a:pt x="193257" y="89073"/>
                  </a:cubicBezTo>
                  <a:lnTo>
                    <a:pt x="193257" y="89073"/>
                  </a:lnTo>
                  <a:close/>
                  <a:moveTo>
                    <a:pt x="187329" y="103218"/>
                  </a:moveTo>
                  <a:cubicBezTo>
                    <a:pt x="190976" y="100556"/>
                    <a:pt x="187850" y="96592"/>
                    <a:pt x="184132" y="98148"/>
                  </a:cubicBezTo>
                  <a:cubicBezTo>
                    <a:pt x="159398" y="108456"/>
                    <a:pt x="132545" y="113448"/>
                    <a:pt x="108092" y="113448"/>
                  </a:cubicBezTo>
                  <a:cubicBezTo>
                    <a:pt x="71881" y="113448"/>
                    <a:pt x="36790" y="103668"/>
                    <a:pt x="8423" y="87432"/>
                  </a:cubicBezTo>
                  <a:cubicBezTo>
                    <a:pt x="5944" y="86010"/>
                    <a:pt x="4107" y="88524"/>
                    <a:pt x="6177" y="90347"/>
                  </a:cubicBezTo>
                  <a:cubicBezTo>
                    <a:pt x="32460" y="113694"/>
                    <a:pt x="67213" y="127727"/>
                    <a:pt x="105783" y="127727"/>
                  </a:cubicBezTo>
                  <a:cubicBezTo>
                    <a:pt x="133312" y="127727"/>
                    <a:pt x="165284" y="119221"/>
                    <a:pt x="187329" y="103218"/>
                  </a:cubicBezTo>
                  <a:lnTo>
                    <a:pt x="187329" y="103218"/>
                  </a:lnTo>
                  <a:close/>
                  <a:moveTo>
                    <a:pt x="172234" y="66500"/>
                  </a:moveTo>
                  <a:cubicBezTo>
                    <a:pt x="168727" y="66500"/>
                    <a:pt x="165298" y="66127"/>
                    <a:pt x="161961" y="65367"/>
                  </a:cubicBezTo>
                  <a:cubicBezTo>
                    <a:pt x="158610" y="64599"/>
                    <a:pt x="156047" y="63733"/>
                    <a:pt x="154265" y="62740"/>
                  </a:cubicBezTo>
                  <a:cubicBezTo>
                    <a:pt x="153174" y="62149"/>
                    <a:pt x="152491" y="61529"/>
                    <a:pt x="152217" y="60924"/>
                  </a:cubicBezTo>
                  <a:cubicBezTo>
                    <a:pt x="151949" y="60304"/>
                    <a:pt x="151808" y="59699"/>
                    <a:pt x="151808" y="59093"/>
                  </a:cubicBezTo>
                  <a:lnTo>
                    <a:pt x="151808" y="55791"/>
                  </a:lnTo>
                  <a:cubicBezTo>
                    <a:pt x="151808" y="54425"/>
                    <a:pt x="152322" y="53728"/>
                    <a:pt x="153329" y="53728"/>
                  </a:cubicBezTo>
                  <a:cubicBezTo>
                    <a:pt x="153716" y="53728"/>
                    <a:pt x="154125" y="53820"/>
                    <a:pt x="154547" y="53960"/>
                  </a:cubicBezTo>
                  <a:cubicBezTo>
                    <a:pt x="154977" y="54122"/>
                    <a:pt x="155540" y="54348"/>
                    <a:pt x="156244" y="54651"/>
                  </a:cubicBezTo>
                  <a:cubicBezTo>
                    <a:pt x="158497" y="55643"/>
                    <a:pt x="160940" y="56397"/>
                    <a:pt x="163594" y="56932"/>
                  </a:cubicBezTo>
                  <a:cubicBezTo>
                    <a:pt x="166242" y="57460"/>
                    <a:pt x="168882" y="57727"/>
                    <a:pt x="171522" y="57727"/>
                  </a:cubicBezTo>
                  <a:cubicBezTo>
                    <a:pt x="175726" y="57727"/>
                    <a:pt x="178972" y="57009"/>
                    <a:pt x="181267" y="55559"/>
                  </a:cubicBezTo>
                  <a:cubicBezTo>
                    <a:pt x="183569" y="54122"/>
                    <a:pt x="184710" y="52074"/>
                    <a:pt x="184710" y="49412"/>
                  </a:cubicBezTo>
                  <a:cubicBezTo>
                    <a:pt x="184710" y="47582"/>
                    <a:pt x="184111" y="46068"/>
                    <a:pt x="182900" y="44843"/>
                  </a:cubicBezTo>
                  <a:cubicBezTo>
                    <a:pt x="181696" y="43618"/>
                    <a:pt x="179457" y="42498"/>
                    <a:pt x="176197" y="41428"/>
                  </a:cubicBezTo>
                  <a:lnTo>
                    <a:pt x="166516" y="38464"/>
                  </a:lnTo>
                  <a:cubicBezTo>
                    <a:pt x="161609" y="36943"/>
                    <a:pt x="158053" y="34739"/>
                    <a:pt x="155836" y="31860"/>
                  </a:cubicBezTo>
                  <a:cubicBezTo>
                    <a:pt x="153618" y="28959"/>
                    <a:pt x="152512" y="25811"/>
                    <a:pt x="152512" y="22376"/>
                  </a:cubicBezTo>
                  <a:cubicBezTo>
                    <a:pt x="152512" y="19651"/>
                    <a:pt x="153111" y="17243"/>
                    <a:pt x="154329" y="15145"/>
                  </a:cubicBezTo>
                  <a:cubicBezTo>
                    <a:pt x="155526" y="13054"/>
                    <a:pt x="157110" y="11272"/>
                    <a:pt x="159088" y="9787"/>
                  </a:cubicBezTo>
                  <a:cubicBezTo>
                    <a:pt x="161095" y="8308"/>
                    <a:pt x="163411" y="7196"/>
                    <a:pt x="166052" y="6421"/>
                  </a:cubicBezTo>
                  <a:cubicBezTo>
                    <a:pt x="168685" y="5668"/>
                    <a:pt x="171487" y="5281"/>
                    <a:pt x="174444" y="5281"/>
                  </a:cubicBezTo>
                  <a:cubicBezTo>
                    <a:pt x="175923" y="5281"/>
                    <a:pt x="177423" y="5379"/>
                    <a:pt x="178950" y="5569"/>
                  </a:cubicBezTo>
                  <a:cubicBezTo>
                    <a:pt x="180464" y="5752"/>
                    <a:pt x="181900" y="6006"/>
                    <a:pt x="183259" y="6309"/>
                  </a:cubicBezTo>
                  <a:cubicBezTo>
                    <a:pt x="184618" y="6625"/>
                    <a:pt x="185886" y="6963"/>
                    <a:pt x="187047" y="7336"/>
                  </a:cubicBezTo>
                  <a:cubicBezTo>
                    <a:pt x="188216" y="7724"/>
                    <a:pt x="189145" y="8104"/>
                    <a:pt x="189857" y="8477"/>
                  </a:cubicBezTo>
                  <a:cubicBezTo>
                    <a:pt x="190779" y="9005"/>
                    <a:pt x="191434" y="9540"/>
                    <a:pt x="191835" y="10075"/>
                  </a:cubicBezTo>
                  <a:cubicBezTo>
                    <a:pt x="192222" y="10603"/>
                    <a:pt x="192419" y="11322"/>
                    <a:pt x="192419" y="12244"/>
                  </a:cubicBezTo>
                  <a:lnTo>
                    <a:pt x="192419" y="15314"/>
                  </a:lnTo>
                  <a:cubicBezTo>
                    <a:pt x="192419" y="16687"/>
                    <a:pt x="191912" y="17363"/>
                    <a:pt x="190892" y="17363"/>
                  </a:cubicBezTo>
                  <a:cubicBezTo>
                    <a:pt x="190349" y="17363"/>
                    <a:pt x="189505" y="17109"/>
                    <a:pt x="188329" y="16574"/>
                  </a:cubicBezTo>
                  <a:cubicBezTo>
                    <a:pt x="184527" y="14891"/>
                    <a:pt x="180232" y="14067"/>
                    <a:pt x="175507" y="14067"/>
                  </a:cubicBezTo>
                  <a:cubicBezTo>
                    <a:pt x="171691" y="14067"/>
                    <a:pt x="168727" y="14673"/>
                    <a:pt x="166629" y="15884"/>
                  </a:cubicBezTo>
                  <a:cubicBezTo>
                    <a:pt x="164524" y="17109"/>
                    <a:pt x="163475" y="19045"/>
                    <a:pt x="163475" y="21707"/>
                  </a:cubicBezTo>
                  <a:cubicBezTo>
                    <a:pt x="163475" y="23523"/>
                    <a:pt x="164137" y="25065"/>
                    <a:pt x="165467" y="26318"/>
                  </a:cubicBezTo>
                  <a:cubicBezTo>
                    <a:pt x="166791" y="27572"/>
                    <a:pt x="169234" y="28769"/>
                    <a:pt x="172818" y="29916"/>
                  </a:cubicBezTo>
                  <a:lnTo>
                    <a:pt x="182267" y="32887"/>
                  </a:lnTo>
                  <a:cubicBezTo>
                    <a:pt x="187090" y="34394"/>
                    <a:pt x="190532" y="36492"/>
                    <a:pt x="192588" y="39140"/>
                  </a:cubicBezTo>
                  <a:cubicBezTo>
                    <a:pt x="194658" y="41808"/>
                    <a:pt x="195693" y="44843"/>
                    <a:pt x="195693" y="48257"/>
                  </a:cubicBezTo>
                  <a:cubicBezTo>
                    <a:pt x="195693" y="51081"/>
                    <a:pt x="195109" y="53608"/>
                    <a:pt x="193933" y="55847"/>
                  </a:cubicBezTo>
                  <a:cubicBezTo>
                    <a:pt x="192764" y="58093"/>
                    <a:pt x="191152" y="60001"/>
                    <a:pt x="189082" y="61600"/>
                  </a:cubicBezTo>
                  <a:cubicBezTo>
                    <a:pt x="187026" y="63198"/>
                    <a:pt x="184562" y="64409"/>
                    <a:pt x="181682" y="65247"/>
                  </a:cubicBezTo>
                  <a:cubicBezTo>
                    <a:pt x="178795" y="66092"/>
                    <a:pt x="175648" y="66500"/>
                    <a:pt x="172234" y="66500"/>
                  </a:cubicBezTo>
                  <a:lnTo>
                    <a:pt x="172234" y="66500"/>
                  </a:lnTo>
                  <a:close/>
                  <a:moveTo>
                    <a:pt x="86582" y="64782"/>
                  </a:moveTo>
                  <a:cubicBezTo>
                    <a:pt x="85414" y="64782"/>
                    <a:pt x="84562" y="64592"/>
                    <a:pt x="84013" y="64170"/>
                  </a:cubicBezTo>
                  <a:cubicBezTo>
                    <a:pt x="83463" y="63740"/>
                    <a:pt x="82999" y="62895"/>
                    <a:pt x="82611" y="61600"/>
                  </a:cubicBezTo>
                  <a:lnTo>
                    <a:pt x="66967" y="11209"/>
                  </a:lnTo>
                  <a:cubicBezTo>
                    <a:pt x="66594" y="9913"/>
                    <a:pt x="66390" y="9047"/>
                    <a:pt x="66390" y="8597"/>
                  </a:cubicBezTo>
                  <a:cubicBezTo>
                    <a:pt x="66390" y="7534"/>
                    <a:pt x="66939" y="6999"/>
                    <a:pt x="68030" y="6999"/>
                  </a:cubicBezTo>
                  <a:lnTo>
                    <a:pt x="74557" y="6999"/>
                  </a:lnTo>
                  <a:cubicBezTo>
                    <a:pt x="75803" y="6999"/>
                    <a:pt x="76676" y="7210"/>
                    <a:pt x="77190" y="7632"/>
                  </a:cubicBezTo>
                  <a:cubicBezTo>
                    <a:pt x="77690" y="8041"/>
                    <a:pt x="78134" y="8885"/>
                    <a:pt x="78521" y="10195"/>
                  </a:cubicBezTo>
                  <a:lnTo>
                    <a:pt x="89723" y="53285"/>
                  </a:lnTo>
                  <a:lnTo>
                    <a:pt x="100122" y="10195"/>
                  </a:lnTo>
                  <a:cubicBezTo>
                    <a:pt x="100432" y="8885"/>
                    <a:pt x="100854" y="8041"/>
                    <a:pt x="101396" y="7632"/>
                  </a:cubicBezTo>
                  <a:cubicBezTo>
                    <a:pt x="101938" y="7210"/>
                    <a:pt x="102833" y="6999"/>
                    <a:pt x="104072" y="6999"/>
                  </a:cubicBezTo>
                  <a:lnTo>
                    <a:pt x="109458" y="6999"/>
                  </a:lnTo>
                  <a:cubicBezTo>
                    <a:pt x="110690" y="6999"/>
                    <a:pt x="111584" y="7210"/>
                    <a:pt x="112133" y="7632"/>
                  </a:cubicBezTo>
                  <a:cubicBezTo>
                    <a:pt x="112676" y="8041"/>
                    <a:pt x="113105" y="8885"/>
                    <a:pt x="113415" y="10195"/>
                  </a:cubicBezTo>
                  <a:lnTo>
                    <a:pt x="123927" y="53855"/>
                  </a:lnTo>
                  <a:lnTo>
                    <a:pt x="135474" y="10195"/>
                  </a:lnTo>
                  <a:cubicBezTo>
                    <a:pt x="135861" y="8885"/>
                    <a:pt x="136304" y="8041"/>
                    <a:pt x="136811" y="7632"/>
                  </a:cubicBezTo>
                  <a:cubicBezTo>
                    <a:pt x="137325" y="7210"/>
                    <a:pt x="138191" y="6999"/>
                    <a:pt x="139438" y="6999"/>
                  </a:cubicBezTo>
                  <a:lnTo>
                    <a:pt x="145619" y="6999"/>
                  </a:lnTo>
                  <a:cubicBezTo>
                    <a:pt x="146718" y="6999"/>
                    <a:pt x="147260" y="7534"/>
                    <a:pt x="147260" y="8597"/>
                  </a:cubicBezTo>
                  <a:cubicBezTo>
                    <a:pt x="147260" y="8885"/>
                    <a:pt x="147211" y="9237"/>
                    <a:pt x="147147" y="9611"/>
                  </a:cubicBezTo>
                  <a:cubicBezTo>
                    <a:pt x="147056" y="10005"/>
                    <a:pt x="146915" y="10533"/>
                    <a:pt x="146668" y="11209"/>
                  </a:cubicBezTo>
                  <a:lnTo>
                    <a:pt x="130573" y="61600"/>
                  </a:lnTo>
                  <a:cubicBezTo>
                    <a:pt x="130186" y="62895"/>
                    <a:pt x="129714" y="63740"/>
                    <a:pt x="129165" y="64170"/>
                  </a:cubicBezTo>
                  <a:cubicBezTo>
                    <a:pt x="128623" y="64592"/>
                    <a:pt x="127764" y="64782"/>
                    <a:pt x="126602" y="64782"/>
                  </a:cubicBezTo>
                  <a:lnTo>
                    <a:pt x="120878" y="64782"/>
                  </a:lnTo>
                  <a:cubicBezTo>
                    <a:pt x="119639" y="64782"/>
                    <a:pt x="118745" y="64571"/>
                    <a:pt x="118203" y="64120"/>
                  </a:cubicBezTo>
                  <a:cubicBezTo>
                    <a:pt x="117660" y="63663"/>
                    <a:pt x="117231" y="62776"/>
                    <a:pt x="116921" y="61494"/>
                  </a:cubicBezTo>
                  <a:lnTo>
                    <a:pt x="106529" y="19531"/>
                  </a:lnTo>
                  <a:lnTo>
                    <a:pt x="96271" y="61494"/>
                  </a:lnTo>
                  <a:cubicBezTo>
                    <a:pt x="95961" y="62776"/>
                    <a:pt x="95524" y="63663"/>
                    <a:pt x="94982" y="64120"/>
                  </a:cubicBezTo>
                  <a:cubicBezTo>
                    <a:pt x="94433" y="64571"/>
                    <a:pt x="93546" y="64782"/>
                    <a:pt x="92300" y="64782"/>
                  </a:cubicBezTo>
                  <a:lnTo>
                    <a:pt x="86582" y="64782"/>
                  </a:lnTo>
                  <a:close/>
                  <a:moveTo>
                    <a:pt x="33016" y="57727"/>
                  </a:moveTo>
                  <a:cubicBezTo>
                    <a:pt x="35206" y="57727"/>
                    <a:pt x="37494" y="57326"/>
                    <a:pt x="39909" y="56530"/>
                  </a:cubicBezTo>
                  <a:cubicBezTo>
                    <a:pt x="42317" y="55728"/>
                    <a:pt x="44415" y="54348"/>
                    <a:pt x="46204" y="52362"/>
                  </a:cubicBezTo>
                  <a:cubicBezTo>
                    <a:pt x="47302" y="51151"/>
                    <a:pt x="48048" y="49764"/>
                    <a:pt x="48485" y="48201"/>
                  </a:cubicBezTo>
                  <a:cubicBezTo>
                    <a:pt x="48907" y="46652"/>
                    <a:pt x="49111" y="44772"/>
                    <a:pt x="49111" y="42561"/>
                  </a:cubicBezTo>
                  <a:lnTo>
                    <a:pt x="49111" y="39830"/>
                  </a:lnTo>
                  <a:cubicBezTo>
                    <a:pt x="47182" y="39372"/>
                    <a:pt x="45140" y="39013"/>
                    <a:pt x="42993" y="38745"/>
                  </a:cubicBezTo>
                  <a:cubicBezTo>
                    <a:pt x="40853" y="38485"/>
                    <a:pt x="38776" y="38344"/>
                    <a:pt x="36748" y="38344"/>
                  </a:cubicBezTo>
                  <a:cubicBezTo>
                    <a:pt x="32319" y="38344"/>
                    <a:pt x="29003" y="39217"/>
                    <a:pt x="26834" y="40970"/>
                  </a:cubicBezTo>
                  <a:cubicBezTo>
                    <a:pt x="24659" y="42716"/>
                    <a:pt x="23560" y="45216"/>
                    <a:pt x="23560" y="48504"/>
                  </a:cubicBezTo>
                  <a:cubicBezTo>
                    <a:pt x="23560" y="51538"/>
                    <a:pt x="24384" y="53827"/>
                    <a:pt x="26018" y="55390"/>
                  </a:cubicBezTo>
                  <a:cubicBezTo>
                    <a:pt x="27651" y="56953"/>
                    <a:pt x="29989" y="57727"/>
                    <a:pt x="33016" y="57727"/>
                  </a:cubicBezTo>
                  <a:lnTo>
                    <a:pt x="33016" y="57727"/>
                  </a:lnTo>
                  <a:close/>
                  <a:moveTo>
                    <a:pt x="60095" y="47814"/>
                  </a:moveTo>
                  <a:cubicBezTo>
                    <a:pt x="60095" y="50243"/>
                    <a:pt x="60341" y="52172"/>
                    <a:pt x="60848" y="53623"/>
                  </a:cubicBezTo>
                  <a:cubicBezTo>
                    <a:pt x="61362" y="55073"/>
                    <a:pt x="62081" y="56636"/>
                    <a:pt x="63010" y="58298"/>
                  </a:cubicBezTo>
                  <a:cubicBezTo>
                    <a:pt x="63320" y="58833"/>
                    <a:pt x="63475" y="59326"/>
                    <a:pt x="63475" y="59769"/>
                  </a:cubicBezTo>
                  <a:cubicBezTo>
                    <a:pt x="63475" y="60466"/>
                    <a:pt x="63045" y="61114"/>
                    <a:pt x="62193" y="61712"/>
                  </a:cubicBezTo>
                  <a:lnTo>
                    <a:pt x="57990" y="64458"/>
                  </a:lnTo>
                  <a:cubicBezTo>
                    <a:pt x="57370" y="64831"/>
                    <a:pt x="56786" y="65029"/>
                    <a:pt x="56244" y="65029"/>
                  </a:cubicBezTo>
                  <a:cubicBezTo>
                    <a:pt x="55533" y="65029"/>
                    <a:pt x="54878" y="64726"/>
                    <a:pt x="54258" y="64120"/>
                  </a:cubicBezTo>
                  <a:cubicBezTo>
                    <a:pt x="53315" y="63198"/>
                    <a:pt x="52526" y="62198"/>
                    <a:pt x="51871" y="61093"/>
                  </a:cubicBezTo>
                  <a:cubicBezTo>
                    <a:pt x="51196" y="59994"/>
                    <a:pt x="50520" y="58706"/>
                    <a:pt x="49823" y="57263"/>
                  </a:cubicBezTo>
                  <a:cubicBezTo>
                    <a:pt x="44605" y="63268"/>
                    <a:pt x="38079" y="66275"/>
                    <a:pt x="30221" y="66275"/>
                  </a:cubicBezTo>
                  <a:cubicBezTo>
                    <a:pt x="24617" y="66275"/>
                    <a:pt x="20181" y="64726"/>
                    <a:pt x="16907" y="61600"/>
                  </a:cubicBezTo>
                  <a:cubicBezTo>
                    <a:pt x="13647" y="58488"/>
                    <a:pt x="12014" y="54305"/>
                    <a:pt x="12014" y="49067"/>
                  </a:cubicBezTo>
                  <a:cubicBezTo>
                    <a:pt x="12014" y="43526"/>
                    <a:pt x="14034" y="39048"/>
                    <a:pt x="18090" y="35669"/>
                  </a:cubicBezTo>
                  <a:cubicBezTo>
                    <a:pt x="22124" y="32289"/>
                    <a:pt x="27581" y="30592"/>
                    <a:pt x="34417" y="30592"/>
                  </a:cubicBezTo>
                  <a:cubicBezTo>
                    <a:pt x="36677" y="30592"/>
                    <a:pt x="39029" y="30768"/>
                    <a:pt x="41479" y="31106"/>
                  </a:cubicBezTo>
                  <a:cubicBezTo>
                    <a:pt x="43922" y="31444"/>
                    <a:pt x="46478" y="31930"/>
                    <a:pt x="49111" y="32535"/>
                  </a:cubicBezTo>
                  <a:lnTo>
                    <a:pt x="49111" y="27755"/>
                  </a:lnTo>
                  <a:cubicBezTo>
                    <a:pt x="49111" y="22812"/>
                    <a:pt x="48076" y="19334"/>
                    <a:pt x="45971" y="17313"/>
                  </a:cubicBezTo>
                  <a:cubicBezTo>
                    <a:pt x="43873" y="15300"/>
                    <a:pt x="40261" y="14300"/>
                    <a:pt x="35128" y="14300"/>
                  </a:cubicBezTo>
                  <a:cubicBezTo>
                    <a:pt x="32784" y="14300"/>
                    <a:pt x="30390" y="14574"/>
                    <a:pt x="27940" y="15145"/>
                  </a:cubicBezTo>
                  <a:cubicBezTo>
                    <a:pt x="25497" y="15715"/>
                    <a:pt x="23096" y="16454"/>
                    <a:pt x="20765" y="17363"/>
                  </a:cubicBezTo>
                  <a:cubicBezTo>
                    <a:pt x="19674" y="17820"/>
                    <a:pt x="18892" y="18109"/>
                    <a:pt x="18435" y="18222"/>
                  </a:cubicBezTo>
                  <a:cubicBezTo>
                    <a:pt x="17970" y="18334"/>
                    <a:pt x="17618" y="18391"/>
                    <a:pt x="17386" y="18391"/>
                  </a:cubicBezTo>
                  <a:cubicBezTo>
                    <a:pt x="16456" y="18391"/>
                    <a:pt x="15978" y="17715"/>
                    <a:pt x="15978" y="16335"/>
                  </a:cubicBezTo>
                  <a:lnTo>
                    <a:pt x="15978" y="13152"/>
                  </a:lnTo>
                  <a:cubicBezTo>
                    <a:pt x="15978" y="12082"/>
                    <a:pt x="16147" y="11322"/>
                    <a:pt x="16456" y="10878"/>
                  </a:cubicBezTo>
                  <a:cubicBezTo>
                    <a:pt x="16766" y="10413"/>
                    <a:pt x="17386" y="9956"/>
                    <a:pt x="18322" y="9505"/>
                  </a:cubicBezTo>
                  <a:cubicBezTo>
                    <a:pt x="20653" y="8357"/>
                    <a:pt x="23455" y="7372"/>
                    <a:pt x="26715" y="6541"/>
                  </a:cubicBezTo>
                  <a:cubicBezTo>
                    <a:pt x="29989" y="5703"/>
                    <a:pt x="33446" y="5281"/>
                    <a:pt x="37107" y="5281"/>
                  </a:cubicBezTo>
                  <a:cubicBezTo>
                    <a:pt x="45035" y="5281"/>
                    <a:pt x="50851" y="7062"/>
                    <a:pt x="54547" y="10582"/>
                  </a:cubicBezTo>
                  <a:cubicBezTo>
                    <a:pt x="58236" y="14117"/>
                    <a:pt x="60095" y="19454"/>
                    <a:pt x="60095" y="26600"/>
                  </a:cubicBezTo>
                  <a:lnTo>
                    <a:pt x="60095" y="47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3662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5" y="1324198"/>
            <a:ext cx="3937634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ARMS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 로드맵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: (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추가될 기능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)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실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or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그룹 분석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고민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실제 회사를 움직이는 단위는 실이나 혹은 그룹 이죠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이 단위의 성과를 정량적 지표로 표시하는 것은 늘 어렵습니다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4627096" y="1324198"/>
            <a:ext cx="6964832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DE91D95-6C75-4B44-9C34-F7BF2A824D2D}"/>
              </a:ext>
            </a:extLst>
          </p:cNvPr>
          <p:cNvCxnSpPr>
            <a:cxnSpLocks/>
          </p:cNvCxnSpPr>
          <p:nvPr/>
        </p:nvCxnSpPr>
        <p:spPr>
          <a:xfrm>
            <a:off x="4575810" y="1324198"/>
            <a:ext cx="0" cy="43222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B9BF3D19-9849-4549-B094-46CF50D25B4F}"/>
              </a:ext>
            </a:extLst>
          </p:cNvPr>
          <p:cNvSpPr/>
          <p:nvPr/>
        </p:nvSpPr>
        <p:spPr>
          <a:xfrm>
            <a:off x="689463" y="1381944"/>
            <a:ext cx="3745378" cy="434566"/>
          </a:xfrm>
          <a:prstGeom prst="roundRect">
            <a:avLst>
              <a:gd name="adj" fmla="val 0"/>
            </a:avLst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실 </a:t>
            </a:r>
            <a:r>
              <a:rPr lang="en-US" altLang="ko-KR" sz="1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or </a:t>
            </a:r>
            <a:r>
              <a:rPr lang="ko-KR" altLang="en-US" sz="14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그룹 단위 분석</a:t>
            </a: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5893F440-40E8-483A-8971-A8FB48A5EE3D}"/>
              </a:ext>
            </a:extLst>
          </p:cNvPr>
          <p:cNvSpPr/>
          <p:nvPr/>
        </p:nvSpPr>
        <p:spPr>
          <a:xfrm>
            <a:off x="689462" y="1936670"/>
            <a:ext cx="3745378" cy="363594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50" dirty="0"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79" name="Rectangle 37">
            <a:extLst>
              <a:ext uri="{FF2B5EF4-FFF2-40B4-BE49-F238E27FC236}">
                <a16:creationId xmlns:a16="http://schemas.microsoft.com/office/drawing/2014/main" id="{C4606ECC-E43B-48B1-9DC3-9E8281600E2C}"/>
              </a:ext>
            </a:extLst>
          </p:cNvPr>
          <p:cNvSpPr/>
          <p:nvPr/>
        </p:nvSpPr>
        <p:spPr>
          <a:xfrm>
            <a:off x="4671330" y="1386767"/>
            <a:ext cx="6840526" cy="4185848"/>
          </a:xfrm>
          <a:prstGeom prst="rect">
            <a:avLst/>
          </a:prstGeom>
          <a:noFill/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900" dirty="0">
                <a:solidFill>
                  <a:schemeClr val="bg1"/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 panose="020B0604020202020204" pitchFamily="34" charset="0"/>
              </a:rPr>
              <a:t>실 단위 분석 예시 화면</a:t>
            </a:r>
            <a:endParaRPr lang="en-US" sz="900" dirty="0">
              <a:solidFill>
                <a:schemeClr val="bg1"/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1E32D32-F55D-42E7-81DE-F4DCFB638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44" y="1733651"/>
            <a:ext cx="6797393" cy="38309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DD87CE-D680-406A-BDFC-8413A3122667}"/>
              </a:ext>
            </a:extLst>
          </p:cNvPr>
          <p:cNvSpPr txBox="1"/>
          <p:nvPr/>
        </p:nvSpPr>
        <p:spPr>
          <a:xfrm>
            <a:off x="861449" y="1947674"/>
            <a:ext cx="3573391" cy="3522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제품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*(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서비스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) : Scope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몇 개의 제품에 어떤 역할을 하는 지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버전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: Time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기간 별 역할의 추이 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실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or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그룹원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: Resource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실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or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그룹 구성원 전체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Man Power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기반 분석 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: Performance </a:t>
            </a: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제품의 요구사항 기반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기여도 분석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SCM &amp; QA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기반 분석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: Quality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분석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프리젠테이션 4 Regular" pitchFamily="2" charset="-127"/>
              <a:ea typeface="프리젠테이션 4 Regular" pitchFamily="2" charset="-127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코드 레벨의 품질 및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QA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영향도 분석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3E1A414-1F37-4345-8313-F48D3A7F2FCA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Ⅲ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로드맵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grpSp>
        <p:nvGrpSpPr>
          <p:cNvPr id="2" name="Graphic 35">
            <a:extLst>
              <a:ext uri="{FF2B5EF4-FFF2-40B4-BE49-F238E27FC236}">
                <a16:creationId xmlns:a16="http://schemas.microsoft.com/office/drawing/2014/main" id="{8764C673-AAAE-4A4D-B638-CE5D6A63577E}"/>
              </a:ext>
            </a:extLst>
          </p:cNvPr>
          <p:cNvGrpSpPr/>
          <p:nvPr/>
        </p:nvGrpSpPr>
        <p:grpSpPr>
          <a:xfrm>
            <a:off x="4699903" y="1415341"/>
            <a:ext cx="281631" cy="281631"/>
            <a:chOff x="4699903" y="1415341"/>
            <a:chExt cx="281631" cy="281631"/>
          </a:xfrm>
          <a:blipFill>
            <a:blip r:embed="rId3"/>
            <a:stretch>
              <a:fillRect/>
            </a:stretch>
          </a:blipFill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9AC4EC14-E0A3-4EBC-BE5A-A55F0A8E13A3}"/>
                </a:ext>
              </a:extLst>
            </p:cNvPr>
            <p:cNvSpPr/>
            <p:nvPr/>
          </p:nvSpPr>
          <p:spPr>
            <a:xfrm>
              <a:off x="4694622" y="1410060"/>
              <a:ext cx="288672" cy="288672"/>
            </a:xfrm>
            <a:custGeom>
              <a:avLst/>
              <a:gdLst>
                <a:gd name="connsiteX0" fmla="*/ 5281 w 288671"/>
                <a:gd name="connsiteY0" fmla="*/ 5281 h 288671"/>
                <a:gd name="connsiteX1" fmla="*/ 286912 w 288671"/>
                <a:gd name="connsiteY1" fmla="*/ 5281 h 288671"/>
                <a:gd name="connsiteX2" fmla="*/ 286912 w 288671"/>
                <a:gd name="connsiteY2" fmla="*/ 286912 h 288671"/>
                <a:gd name="connsiteX3" fmla="*/ 5281 w 288671"/>
                <a:gd name="connsiteY3" fmla="*/ 286912 h 2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671" h="288671">
                  <a:moveTo>
                    <a:pt x="5281" y="5281"/>
                  </a:moveTo>
                  <a:lnTo>
                    <a:pt x="286912" y="5281"/>
                  </a:lnTo>
                  <a:lnTo>
                    <a:pt x="286912" y="286912"/>
                  </a:lnTo>
                  <a:lnTo>
                    <a:pt x="5281" y="28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A17940EA-B827-4ABF-B3D7-BCD12F2C36A7}"/>
                </a:ext>
              </a:extLst>
            </p:cNvPr>
            <p:cNvSpPr/>
            <p:nvPr/>
          </p:nvSpPr>
          <p:spPr>
            <a:xfrm>
              <a:off x="4736866" y="1494548"/>
              <a:ext cx="204182" cy="126734"/>
            </a:xfrm>
            <a:custGeom>
              <a:avLst/>
              <a:gdLst>
                <a:gd name="connsiteX0" fmla="*/ 193257 w 204182"/>
                <a:gd name="connsiteY0" fmla="*/ 89073 h 126733"/>
                <a:gd name="connsiteX1" fmla="*/ 188040 w 204182"/>
                <a:gd name="connsiteY1" fmla="*/ 112047 h 126733"/>
                <a:gd name="connsiteX2" fmla="*/ 190504 w 204182"/>
                <a:gd name="connsiteY2" fmla="*/ 113230 h 126733"/>
                <a:gd name="connsiteX3" fmla="*/ 201727 w 204182"/>
                <a:gd name="connsiteY3" fmla="*/ 82511 h 126733"/>
                <a:gd name="connsiteX4" fmla="*/ 169600 w 204182"/>
                <a:gd name="connsiteY4" fmla="*/ 85552 h 126733"/>
                <a:gd name="connsiteX5" fmla="*/ 170086 w 204182"/>
                <a:gd name="connsiteY5" fmla="*/ 88291 h 126733"/>
                <a:gd name="connsiteX6" fmla="*/ 193257 w 204182"/>
                <a:gd name="connsiteY6" fmla="*/ 89073 h 126733"/>
                <a:gd name="connsiteX7" fmla="*/ 193257 w 204182"/>
                <a:gd name="connsiteY7" fmla="*/ 89073 h 126733"/>
                <a:gd name="connsiteX8" fmla="*/ 187329 w 204182"/>
                <a:gd name="connsiteY8" fmla="*/ 103218 h 126733"/>
                <a:gd name="connsiteX9" fmla="*/ 184132 w 204182"/>
                <a:gd name="connsiteY9" fmla="*/ 98148 h 126733"/>
                <a:gd name="connsiteX10" fmla="*/ 108092 w 204182"/>
                <a:gd name="connsiteY10" fmla="*/ 113448 h 126733"/>
                <a:gd name="connsiteX11" fmla="*/ 8423 w 204182"/>
                <a:gd name="connsiteY11" fmla="*/ 87432 h 126733"/>
                <a:gd name="connsiteX12" fmla="*/ 6177 w 204182"/>
                <a:gd name="connsiteY12" fmla="*/ 90347 h 126733"/>
                <a:gd name="connsiteX13" fmla="*/ 105783 w 204182"/>
                <a:gd name="connsiteY13" fmla="*/ 127727 h 126733"/>
                <a:gd name="connsiteX14" fmla="*/ 187329 w 204182"/>
                <a:gd name="connsiteY14" fmla="*/ 103218 h 126733"/>
                <a:gd name="connsiteX15" fmla="*/ 187329 w 204182"/>
                <a:gd name="connsiteY15" fmla="*/ 103218 h 126733"/>
                <a:gd name="connsiteX16" fmla="*/ 172234 w 204182"/>
                <a:gd name="connsiteY16" fmla="*/ 66500 h 126733"/>
                <a:gd name="connsiteX17" fmla="*/ 161961 w 204182"/>
                <a:gd name="connsiteY17" fmla="*/ 65367 h 126733"/>
                <a:gd name="connsiteX18" fmla="*/ 154265 w 204182"/>
                <a:gd name="connsiteY18" fmla="*/ 62740 h 126733"/>
                <a:gd name="connsiteX19" fmla="*/ 152217 w 204182"/>
                <a:gd name="connsiteY19" fmla="*/ 60924 h 126733"/>
                <a:gd name="connsiteX20" fmla="*/ 151808 w 204182"/>
                <a:gd name="connsiteY20" fmla="*/ 59093 h 126733"/>
                <a:gd name="connsiteX21" fmla="*/ 151808 w 204182"/>
                <a:gd name="connsiteY21" fmla="*/ 55791 h 126733"/>
                <a:gd name="connsiteX22" fmla="*/ 153329 w 204182"/>
                <a:gd name="connsiteY22" fmla="*/ 53728 h 126733"/>
                <a:gd name="connsiteX23" fmla="*/ 154547 w 204182"/>
                <a:gd name="connsiteY23" fmla="*/ 53960 h 126733"/>
                <a:gd name="connsiteX24" fmla="*/ 156244 w 204182"/>
                <a:gd name="connsiteY24" fmla="*/ 54651 h 126733"/>
                <a:gd name="connsiteX25" fmla="*/ 163594 w 204182"/>
                <a:gd name="connsiteY25" fmla="*/ 56932 h 126733"/>
                <a:gd name="connsiteX26" fmla="*/ 171522 w 204182"/>
                <a:gd name="connsiteY26" fmla="*/ 57727 h 126733"/>
                <a:gd name="connsiteX27" fmla="*/ 181267 w 204182"/>
                <a:gd name="connsiteY27" fmla="*/ 55559 h 126733"/>
                <a:gd name="connsiteX28" fmla="*/ 184710 w 204182"/>
                <a:gd name="connsiteY28" fmla="*/ 49412 h 126733"/>
                <a:gd name="connsiteX29" fmla="*/ 182900 w 204182"/>
                <a:gd name="connsiteY29" fmla="*/ 44843 h 126733"/>
                <a:gd name="connsiteX30" fmla="*/ 176197 w 204182"/>
                <a:gd name="connsiteY30" fmla="*/ 41428 h 126733"/>
                <a:gd name="connsiteX31" fmla="*/ 166516 w 204182"/>
                <a:gd name="connsiteY31" fmla="*/ 38464 h 126733"/>
                <a:gd name="connsiteX32" fmla="*/ 155836 w 204182"/>
                <a:gd name="connsiteY32" fmla="*/ 31860 h 126733"/>
                <a:gd name="connsiteX33" fmla="*/ 152512 w 204182"/>
                <a:gd name="connsiteY33" fmla="*/ 22376 h 126733"/>
                <a:gd name="connsiteX34" fmla="*/ 154329 w 204182"/>
                <a:gd name="connsiteY34" fmla="*/ 15145 h 126733"/>
                <a:gd name="connsiteX35" fmla="*/ 159088 w 204182"/>
                <a:gd name="connsiteY35" fmla="*/ 9787 h 126733"/>
                <a:gd name="connsiteX36" fmla="*/ 166052 w 204182"/>
                <a:gd name="connsiteY36" fmla="*/ 6421 h 126733"/>
                <a:gd name="connsiteX37" fmla="*/ 174444 w 204182"/>
                <a:gd name="connsiteY37" fmla="*/ 5281 h 126733"/>
                <a:gd name="connsiteX38" fmla="*/ 178950 w 204182"/>
                <a:gd name="connsiteY38" fmla="*/ 5569 h 126733"/>
                <a:gd name="connsiteX39" fmla="*/ 183259 w 204182"/>
                <a:gd name="connsiteY39" fmla="*/ 6309 h 126733"/>
                <a:gd name="connsiteX40" fmla="*/ 187047 w 204182"/>
                <a:gd name="connsiteY40" fmla="*/ 7336 h 126733"/>
                <a:gd name="connsiteX41" fmla="*/ 189857 w 204182"/>
                <a:gd name="connsiteY41" fmla="*/ 8477 h 126733"/>
                <a:gd name="connsiteX42" fmla="*/ 191835 w 204182"/>
                <a:gd name="connsiteY42" fmla="*/ 10075 h 126733"/>
                <a:gd name="connsiteX43" fmla="*/ 192419 w 204182"/>
                <a:gd name="connsiteY43" fmla="*/ 12244 h 126733"/>
                <a:gd name="connsiteX44" fmla="*/ 192419 w 204182"/>
                <a:gd name="connsiteY44" fmla="*/ 15314 h 126733"/>
                <a:gd name="connsiteX45" fmla="*/ 190892 w 204182"/>
                <a:gd name="connsiteY45" fmla="*/ 17363 h 126733"/>
                <a:gd name="connsiteX46" fmla="*/ 188329 w 204182"/>
                <a:gd name="connsiteY46" fmla="*/ 16574 h 126733"/>
                <a:gd name="connsiteX47" fmla="*/ 175507 w 204182"/>
                <a:gd name="connsiteY47" fmla="*/ 14067 h 126733"/>
                <a:gd name="connsiteX48" fmla="*/ 166629 w 204182"/>
                <a:gd name="connsiteY48" fmla="*/ 15884 h 126733"/>
                <a:gd name="connsiteX49" fmla="*/ 163475 w 204182"/>
                <a:gd name="connsiteY49" fmla="*/ 21707 h 126733"/>
                <a:gd name="connsiteX50" fmla="*/ 165467 w 204182"/>
                <a:gd name="connsiteY50" fmla="*/ 26318 h 126733"/>
                <a:gd name="connsiteX51" fmla="*/ 172818 w 204182"/>
                <a:gd name="connsiteY51" fmla="*/ 29916 h 126733"/>
                <a:gd name="connsiteX52" fmla="*/ 182267 w 204182"/>
                <a:gd name="connsiteY52" fmla="*/ 32887 h 126733"/>
                <a:gd name="connsiteX53" fmla="*/ 192588 w 204182"/>
                <a:gd name="connsiteY53" fmla="*/ 39140 h 126733"/>
                <a:gd name="connsiteX54" fmla="*/ 195693 w 204182"/>
                <a:gd name="connsiteY54" fmla="*/ 48257 h 126733"/>
                <a:gd name="connsiteX55" fmla="*/ 193933 w 204182"/>
                <a:gd name="connsiteY55" fmla="*/ 55847 h 126733"/>
                <a:gd name="connsiteX56" fmla="*/ 189082 w 204182"/>
                <a:gd name="connsiteY56" fmla="*/ 61600 h 126733"/>
                <a:gd name="connsiteX57" fmla="*/ 181682 w 204182"/>
                <a:gd name="connsiteY57" fmla="*/ 65247 h 126733"/>
                <a:gd name="connsiteX58" fmla="*/ 172234 w 204182"/>
                <a:gd name="connsiteY58" fmla="*/ 66500 h 126733"/>
                <a:gd name="connsiteX59" fmla="*/ 172234 w 204182"/>
                <a:gd name="connsiteY59" fmla="*/ 66500 h 126733"/>
                <a:gd name="connsiteX60" fmla="*/ 86582 w 204182"/>
                <a:gd name="connsiteY60" fmla="*/ 64782 h 126733"/>
                <a:gd name="connsiteX61" fmla="*/ 84013 w 204182"/>
                <a:gd name="connsiteY61" fmla="*/ 64170 h 126733"/>
                <a:gd name="connsiteX62" fmla="*/ 82611 w 204182"/>
                <a:gd name="connsiteY62" fmla="*/ 61600 h 126733"/>
                <a:gd name="connsiteX63" fmla="*/ 66967 w 204182"/>
                <a:gd name="connsiteY63" fmla="*/ 11209 h 126733"/>
                <a:gd name="connsiteX64" fmla="*/ 66390 w 204182"/>
                <a:gd name="connsiteY64" fmla="*/ 8597 h 126733"/>
                <a:gd name="connsiteX65" fmla="*/ 68030 w 204182"/>
                <a:gd name="connsiteY65" fmla="*/ 6999 h 126733"/>
                <a:gd name="connsiteX66" fmla="*/ 74557 w 204182"/>
                <a:gd name="connsiteY66" fmla="*/ 6999 h 126733"/>
                <a:gd name="connsiteX67" fmla="*/ 77190 w 204182"/>
                <a:gd name="connsiteY67" fmla="*/ 7632 h 126733"/>
                <a:gd name="connsiteX68" fmla="*/ 78521 w 204182"/>
                <a:gd name="connsiteY68" fmla="*/ 10195 h 126733"/>
                <a:gd name="connsiteX69" fmla="*/ 89723 w 204182"/>
                <a:gd name="connsiteY69" fmla="*/ 53285 h 126733"/>
                <a:gd name="connsiteX70" fmla="*/ 100122 w 204182"/>
                <a:gd name="connsiteY70" fmla="*/ 10195 h 126733"/>
                <a:gd name="connsiteX71" fmla="*/ 101396 w 204182"/>
                <a:gd name="connsiteY71" fmla="*/ 7632 h 126733"/>
                <a:gd name="connsiteX72" fmla="*/ 104072 w 204182"/>
                <a:gd name="connsiteY72" fmla="*/ 6999 h 126733"/>
                <a:gd name="connsiteX73" fmla="*/ 109458 w 204182"/>
                <a:gd name="connsiteY73" fmla="*/ 6999 h 126733"/>
                <a:gd name="connsiteX74" fmla="*/ 112133 w 204182"/>
                <a:gd name="connsiteY74" fmla="*/ 7632 h 126733"/>
                <a:gd name="connsiteX75" fmla="*/ 113415 w 204182"/>
                <a:gd name="connsiteY75" fmla="*/ 10195 h 126733"/>
                <a:gd name="connsiteX76" fmla="*/ 123927 w 204182"/>
                <a:gd name="connsiteY76" fmla="*/ 53855 h 126733"/>
                <a:gd name="connsiteX77" fmla="*/ 135474 w 204182"/>
                <a:gd name="connsiteY77" fmla="*/ 10195 h 126733"/>
                <a:gd name="connsiteX78" fmla="*/ 136811 w 204182"/>
                <a:gd name="connsiteY78" fmla="*/ 7632 h 126733"/>
                <a:gd name="connsiteX79" fmla="*/ 139438 w 204182"/>
                <a:gd name="connsiteY79" fmla="*/ 6999 h 126733"/>
                <a:gd name="connsiteX80" fmla="*/ 145619 w 204182"/>
                <a:gd name="connsiteY80" fmla="*/ 6999 h 126733"/>
                <a:gd name="connsiteX81" fmla="*/ 147260 w 204182"/>
                <a:gd name="connsiteY81" fmla="*/ 8597 h 126733"/>
                <a:gd name="connsiteX82" fmla="*/ 147147 w 204182"/>
                <a:gd name="connsiteY82" fmla="*/ 9611 h 126733"/>
                <a:gd name="connsiteX83" fmla="*/ 146668 w 204182"/>
                <a:gd name="connsiteY83" fmla="*/ 11209 h 126733"/>
                <a:gd name="connsiteX84" fmla="*/ 130573 w 204182"/>
                <a:gd name="connsiteY84" fmla="*/ 61600 h 126733"/>
                <a:gd name="connsiteX85" fmla="*/ 129165 w 204182"/>
                <a:gd name="connsiteY85" fmla="*/ 64170 h 126733"/>
                <a:gd name="connsiteX86" fmla="*/ 126602 w 204182"/>
                <a:gd name="connsiteY86" fmla="*/ 64782 h 126733"/>
                <a:gd name="connsiteX87" fmla="*/ 120878 w 204182"/>
                <a:gd name="connsiteY87" fmla="*/ 64782 h 126733"/>
                <a:gd name="connsiteX88" fmla="*/ 118203 w 204182"/>
                <a:gd name="connsiteY88" fmla="*/ 64120 h 126733"/>
                <a:gd name="connsiteX89" fmla="*/ 116921 w 204182"/>
                <a:gd name="connsiteY89" fmla="*/ 61494 h 126733"/>
                <a:gd name="connsiteX90" fmla="*/ 106529 w 204182"/>
                <a:gd name="connsiteY90" fmla="*/ 19531 h 126733"/>
                <a:gd name="connsiteX91" fmla="*/ 96271 w 204182"/>
                <a:gd name="connsiteY91" fmla="*/ 61494 h 126733"/>
                <a:gd name="connsiteX92" fmla="*/ 94982 w 204182"/>
                <a:gd name="connsiteY92" fmla="*/ 64120 h 126733"/>
                <a:gd name="connsiteX93" fmla="*/ 92300 w 204182"/>
                <a:gd name="connsiteY93" fmla="*/ 64782 h 126733"/>
                <a:gd name="connsiteX94" fmla="*/ 86582 w 204182"/>
                <a:gd name="connsiteY94" fmla="*/ 64782 h 126733"/>
                <a:gd name="connsiteX95" fmla="*/ 33016 w 204182"/>
                <a:gd name="connsiteY95" fmla="*/ 57727 h 126733"/>
                <a:gd name="connsiteX96" fmla="*/ 39909 w 204182"/>
                <a:gd name="connsiteY96" fmla="*/ 56530 h 126733"/>
                <a:gd name="connsiteX97" fmla="*/ 46204 w 204182"/>
                <a:gd name="connsiteY97" fmla="*/ 52362 h 126733"/>
                <a:gd name="connsiteX98" fmla="*/ 48485 w 204182"/>
                <a:gd name="connsiteY98" fmla="*/ 48201 h 126733"/>
                <a:gd name="connsiteX99" fmla="*/ 49111 w 204182"/>
                <a:gd name="connsiteY99" fmla="*/ 42561 h 126733"/>
                <a:gd name="connsiteX100" fmla="*/ 49111 w 204182"/>
                <a:gd name="connsiteY100" fmla="*/ 39830 h 126733"/>
                <a:gd name="connsiteX101" fmla="*/ 42993 w 204182"/>
                <a:gd name="connsiteY101" fmla="*/ 38745 h 126733"/>
                <a:gd name="connsiteX102" fmla="*/ 36748 w 204182"/>
                <a:gd name="connsiteY102" fmla="*/ 38344 h 126733"/>
                <a:gd name="connsiteX103" fmla="*/ 26834 w 204182"/>
                <a:gd name="connsiteY103" fmla="*/ 40970 h 126733"/>
                <a:gd name="connsiteX104" fmla="*/ 23560 w 204182"/>
                <a:gd name="connsiteY104" fmla="*/ 48504 h 126733"/>
                <a:gd name="connsiteX105" fmla="*/ 26018 w 204182"/>
                <a:gd name="connsiteY105" fmla="*/ 55390 h 126733"/>
                <a:gd name="connsiteX106" fmla="*/ 33016 w 204182"/>
                <a:gd name="connsiteY106" fmla="*/ 57727 h 126733"/>
                <a:gd name="connsiteX107" fmla="*/ 33016 w 204182"/>
                <a:gd name="connsiteY107" fmla="*/ 57727 h 126733"/>
                <a:gd name="connsiteX108" fmla="*/ 60095 w 204182"/>
                <a:gd name="connsiteY108" fmla="*/ 47814 h 126733"/>
                <a:gd name="connsiteX109" fmla="*/ 60848 w 204182"/>
                <a:gd name="connsiteY109" fmla="*/ 53623 h 126733"/>
                <a:gd name="connsiteX110" fmla="*/ 63010 w 204182"/>
                <a:gd name="connsiteY110" fmla="*/ 58298 h 126733"/>
                <a:gd name="connsiteX111" fmla="*/ 63475 w 204182"/>
                <a:gd name="connsiteY111" fmla="*/ 59769 h 126733"/>
                <a:gd name="connsiteX112" fmla="*/ 62193 w 204182"/>
                <a:gd name="connsiteY112" fmla="*/ 61712 h 126733"/>
                <a:gd name="connsiteX113" fmla="*/ 57990 w 204182"/>
                <a:gd name="connsiteY113" fmla="*/ 64458 h 126733"/>
                <a:gd name="connsiteX114" fmla="*/ 56244 w 204182"/>
                <a:gd name="connsiteY114" fmla="*/ 65029 h 126733"/>
                <a:gd name="connsiteX115" fmla="*/ 54258 w 204182"/>
                <a:gd name="connsiteY115" fmla="*/ 64120 h 126733"/>
                <a:gd name="connsiteX116" fmla="*/ 51871 w 204182"/>
                <a:gd name="connsiteY116" fmla="*/ 61093 h 126733"/>
                <a:gd name="connsiteX117" fmla="*/ 49823 w 204182"/>
                <a:gd name="connsiteY117" fmla="*/ 57263 h 126733"/>
                <a:gd name="connsiteX118" fmla="*/ 30221 w 204182"/>
                <a:gd name="connsiteY118" fmla="*/ 66275 h 126733"/>
                <a:gd name="connsiteX119" fmla="*/ 16907 w 204182"/>
                <a:gd name="connsiteY119" fmla="*/ 61600 h 126733"/>
                <a:gd name="connsiteX120" fmla="*/ 12014 w 204182"/>
                <a:gd name="connsiteY120" fmla="*/ 49067 h 126733"/>
                <a:gd name="connsiteX121" fmla="*/ 18090 w 204182"/>
                <a:gd name="connsiteY121" fmla="*/ 35669 h 126733"/>
                <a:gd name="connsiteX122" fmla="*/ 34417 w 204182"/>
                <a:gd name="connsiteY122" fmla="*/ 30592 h 126733"/>
                <a:gd name="connsiteX123" fmla="*/ 41479 w 204182"/>
                <a:gd name="connsiteY123" fmla="*/ 31106 h 126733"/>
                <a:gd name="connsiteX124" fmla="*/ 49111 w 204182"/>
                <a:gd name="connsiteY124" fmla="*/ 32535 h 126733"/>
                <a:gd name="connsiteX125" fmla="*/ 49111 w 204182"/>
                <a:gd name="connsiteY125" fmla="*/ 27755 h 126733"/>
                <a:gd name="connsiteX126" fmla="*/ 45971 w 204182"/>
                <a:gd name="connsiteY126" fmla="*/ 17313 h 126733"/>
                <a:gd name="connsiteX127" fmla="*/ 35128 w 204182"/>
                <a:gd name="connsiteY127" fmla="*/ 14300 h 126733"/>
                <a:gd name="connsiteX128" fmla="*/ 27940 w 204182"/>
                <a:gd name="connsiteY128" fmla="*/ 15145 h 126733"/>
                <a:gd name="connsiteX129" fmla="*/ 20765 w 204182"/>
                <a:gd name="connsiteY129" fmla="*/ 17363 h 126733"/>
                <a:gd name="connsiteX130" fmla="*/ 18435 w 204182"/>
                <a:gd name="connsiteY130" fmla="*/ 18222 h 126733"/>
                <a:gd name="connsiteX131" fmla="*/ 17386 w 204182"/>
                <a:gd name="connsiteY131" fmla="*/ 18391 h 126733"/>
                <a:gd name="connsiteX132" fmla="*/ 15978 w 204182"/>
                <a:gd name="connsiteY132" fmla="*/ 16335 h 126733"/>
                <a:gd name="connsiteX133" fmla="*/ 15978 w 204182"/>
                <a:gd name="connsiteY133" fmla="*/ 13152 h 126733"/>
                <a:gd name="connsiteX134" fmla="*/ 16456 w 204182"/>
                <a:gd name="connsiteY134" fmla="*/ 10878 h 126733"/>
                <a:gd name="connsiteX135" fmla="*/ 18322 w 204182"/>
                <a:gd name="connsiteY135" fmla="*/ 9505 h 126733"/>
                <a:gd name="connsiteX136" fmla="*/ 26715 w 204182"/>
                <a:gd name="connsiteY136" fmla="*/ 6541 h 126733"/>
                <a:gd name="connsiteX137" fmla="*/ 37107 w 204182"/>
                <a:gd name="connsiteY137" fmla="*/ 5281 h 126733"/>
                <a:gd name="connsiteX138" fmla="*/ 54547 w 204182"/>
                <a:gd name="connsiteY138" fmla="*/ 10582 h 126733"/>
                <a:gd name="connsiteX139" fmla="*/ 60095 w 204182"/>
                <a:gd name="connsiteY139" fmla="*/ 26600 h 126733"/>
                <a:gd name="connsiteX140" fmla="*/ 60095 w 204182"/>
                <a:gd name="connsiteY140" fmla="*/ 47814 h 1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4182" h="126733">
                  <a:moveTo>
                    <a:pt x="193257" y="89073"/>
                  </a:moveTo>
                  <a:cubicBezTo>
                    <a:pt x="195799" y="92375"/>
                    <a:pt x="190441" y="105964"/>
                    <a:pt x="188040" y="112047"/>
                  </a:cubicBezTo>
                  <a:cubicBezTo>
                    <a:pt x="187308" y="113892"/>
                    <a:pt x="188871" y="114617"/>
                    <a:pt x="190504" y="113230"/>
                  </a:cubicBezTo>
                  <a:cubicBezTo>
                    <a:pt x="201157" y="104189"/>
                    <a:pt x="203917" y="85243"/>
                    <a:pt x="201727" y="82511"/>
                  </a:cubicBezTo>
                  <a:cubicBezTo>
                    <a:pt x="199566" y="79793"/>
                    <a:pt x="180950" y="77463"/>
                    <a:pt x="169600" y="85552"/>
                  </a:cubicBezTo>
                  <a:cubicBezTo>
                    <a:pt x="167847" y="86799"/>
                    <a:pt x="168150" y="88517"/>
                    <a:pt x="170086" y="88291"/>
                  </a:cubicBezTo>
                  <a:cubicBezTo>
                    <a:pt x="176479" y="87503"/>
                    <a:pt x="190723" y="85778"/>
                    <a:pt x="193257" y="89073"/>
                  </a:cubicBezTo>
                  <a:lnTo>
                    <a:pt x="193257" y="89073"/>
                  </a:lnTo>
                  <a:close/>
                  <a:moveTo>
                    <a:pt x="187329" y="103218"/>
                  </a:moveTo>
                  <a:cubicBezTo>
                    <a:pt x="190976" y="100556"/>
                    <a:pt x="187850" y="96592"/>
                    <a:pt x="184132" y="98148"/>
                  </a:cubicBezTo>
                  <a:cubicBezTo>
                    <a:pt x="159398" y="108456"/>
                    <a:pt x="132545" y="113448"/>
                    <a:pt x="108092" y="113448"/>
                  </a:cubicBezTo>
                  <a:cubicBezTo>
                    <a:pt x="71881" y="113448"/>
                    <a:pt x="36790" y="103668"/>
                    <a:pt x="8423" y="87432"/>
                  </a:cubicBezTo>
                  <a:cubicBezTo>
                    <a:pt x="5944" y="86010"/>
                    <a:pt x="4107" y="88524"/>
                    <a:pt x="6177" y="90347"/>
                  </a:cubicBezTo>
                  <a:cubicBezTo>
                    <a:pt x="32460" y="113694"/>
                    <a:pt x="67213" y="127727"/>
                    <a:pt x="105783" y="127727"/>
                  </a:cubicBezTo>
                  <a:cubicBezTo>
                    <a:pt x="133312" y="127727"/>
                    <a:pt x="165284" y="119221"/>
                    <a:pt x="187329" y="103218"/>
                  </a:cubicBezTo>
                  <a:lnTo>
                    <a:pt x="187329" y="103218"/>
                  </a:lnTo>
                  <a:close/>
                  <a:moveTo>
                    <a:pt x="172234" y="66500"/>
                  </a:moveTo>
                  <a:cubicBezTo>
                    <a:pt x="168727" y="66500"/>
                    <a:pt x="165298" y="66127"/>
                    <a:pt x="161961" y="65367"/>
                  </a:cubicBezTo>
                  <a:cubicBezTo>
                    <a:pt x="158610" y="64599"/>
                    <a:pt x="156047" y="63733"/>
                    <a:pt x="154265" y="62740"/>
                  </a:cubicBezTo>
                  <a:cubicBezTo>
                    <a:pt x="153174" y="62149"/>
                    <a:pt x="152491" y="61529"/>
                    <a:pt x="152217" y="60924"/>
                  </a:cubicBezTo>
                  <a:cubicBezTo>
                    <a:pt x="151949" y="60304"/>
                    <a:pt x="151808" y="59699"/>
                    <a:pt x="151808" y="59093"/>
                  </a:cubicBezTo>
                  <a:lnTo>
                    <a:pt x="151808" y="55791"/>
                  </a:lnTo>
                  <a:cubicBezTo>
                    <a:pt x="151808" y="54425"/>
                    <a:pt x="152322" y="53728"/>
                    <a:pt x="153329" y="53728"/>
                  </a:cubicBezTo>
                  <a:cubicBezTo>
                    <a:pt x="153716" y="53728"/>
                    <a:pt x="154125" y="53820"/>
                    <a:pt x="154547" y="53960"/>
                  </a:cubicBezTo>
                  <a:cubicBezTo>
                    <a:pt x="154977" y="54122"/>
                    <a:pt x="155540" y="54348"/>
                    <a:pt x="156244" y="54651"/>
                  </a:cubicBezTo>
                  <a:cubicBezTo>
                    <a:pt x="158497" y="55643"/>
                    <a:pt x="160940" y="56397"/>
                    <a:pt x="163594" y="56932"/>
                  </a:cubicBezTo>
                  <a:cubicBezTo>
                    <a:pt x="166242" y="57460"/>
                    <a:pt x="168882" y="57727"/>
                    <a:pt x="171522" y="57727"/>
                  </a:cubicBezTo>
                  <a:cubicBezTo>
                    <a:pt x="175726" y="57727"/>
                    <a:pt x="178972" y="57009"/>
                    <a:pt x="181267" y="55559"/>
                  </a:cubicBezTo>
                  <a:cubicBezTo>
                    <a:pt x="183569" y="54122"/>
                    <a:pt x="184710" y="52074"/>
                    <a:pt x="184710" y="49412"/>
                  </a:cubicBezTo>
                  <a:cubicBezTo>
                    <a:pt x="184710" y="47582"/>
                    <a:pt x="184111" y="46068"/>
                    <a:pt x="182900" y="44843"/>
                  </a:cubicBezTo>
                  <a:cubicBezTo>
                    <a:pt x="181696" y="43618"/>
                    <a:pt x="179457" y="42498"/>
                    <a:pt x="176197" y="41428"/>
                  </a:cubicBezTo>
                  <a:lnTo>
                    <a:pt x="166516" y="38464"/>
                  </a:lnTo>
                  <a:cubicBezTo>
                    <a:pt x="161609" y="36943"/>
                    <a:pt x="158053" y="34739"/>
                    <a:pt x="155836" y="31860"/>
                  </a:cubicBezTo>
                  <a:cubicBezTo>
                    <a:pt x="153618" y="28959"/>
                    <a:pt x="152512" y="25811"/>
                    <a:pt x="152512" y="22376"/>
                  </a:cubicBezTo>
                  <a:cubicBezTo>
                    <a:pt x="152512" y="19651"/>
                    <a:pt x="153111" y="17243"/>
                    <a:pt x="154329" y="15145"/>
                  </a:cubicBezTo>
                  <a:cubicBezTo>
                    <a:pt x="155526" y="13054"/>
                    <a:pt x="157110" y="11272"/>
                    <a:pt x="159088" y="9787"/>
                  </a:cubicBezTo>
                  <a:cubicBezTo>
                    <a:pt x="161095" y="8308"/>
                    <a:pt x="163411" y="7196"/>
                    <a:pt x="166052" y="6421"/>
                  </a:cubicBezTo>
                  <a:cubicBezTo>
                    <a:pt x="168685" y="5668"/>
                    <a:pt x="171487" y="5281"/>
                    <a:pt x="174444" y="5281"/>
                  </a:cubicBezTo>
                  <a:cubicBezTo>
                    <a:pt x="175923" y="5281"/>
                    <a:pt x="177423" y="5379"/>
                    <a:pt x="178950" y="5569"/>
                  </a:cubicBezTo>
                  <a:cubicBezTo>
                    <a:pt x="180464" y="5752"/>
                    <a:pt x="181900" y="6006"/>
                    <a:pt x="183259" y="6309"/>
                  </a:cubicBezTo>
                  <a:cubicBezTo>
                    <a:pt x="184618" y="6625"/>
                    <a:pt x="185886" y="6963"/>
                    <a:pt x="187047" y="7336"/>
                  </a:cubicBezTo>
                  <a:cubicBezTo>
                    <a:pt x="188216" y="7724"/>
                    <a:pt x="189145" y="8104"/>
                    <a:pt x="189857" y="8477"/>
                  </a:cubicBezTo>
                  <a:cubicBezTo>
                    <a:pt x="190779" y="9005"/>
                    <a:pt x="191434" y="9540"/>
                    <a:pt x="191835" y="10075"/>
                  </a:cubicBezTo>
                  <a:cubicBezTo>
                    <a:pt x="192222" y="10603"/>
                    <a:pt x="192419" y="11322"/>
                    <a:pt x="192419" y="12244"/>
                  </a:cubicBezTo>
                  <a:lnTo>
                    <a:pt x="192419" y="15314"/>
                  </a:lnTo>
                  <a:cubicBezTo>
                    <a:pt x="192419" y="16687"/>
                    <a:pt x="191912" y="17363"/>
                    <a:pt x="190892" y="17363"/>
                  </a:cubicBezTo>
                  <a:cubicBezTo>
                    <a:pt x="190349" y="17363"/>
                    <a:pt x="189505" y="17109"/>
                    <a:pt x="188329" y="16574"/>
                  </a:cubicBezTo>
                  <a:cubicBezTo>
                    <a:pt x="184527" y="14891"/>
                    <a:pt x="180232" y="14067"/>
                    <a:pt x="175507" y="14067"/>
                  </a:cubicBezTo>
                  <a:cubicBezTo>
                    <a:pt x="171691" y="14067"/>
                    <a:pt x="168727" y="14673"/>
                    <a:pt x="166629" y="15884"/>
                  </a:cubicBezTo>
                  <a:cubicBezTo>
                    <a:pt x="164524" y="17109"/>
                    <a:pt x="163475" y="19045"/>
                    <a:pt x="163475" y="21707"/>
                  </a:cubicBezTo>
                  <a:cubicBezTo>
                    <a:pt x="163475" y="23523"/>
                    <a:pt x="164137" y="25065"/>
                    <a:pt x="165467" y="26318"/>
                  </a:cubicBezTo>
                  <a:cubicBezTo>
                    <a:pt x="166791" y="27572"/>
                    <a:pt x="169234" y="28769"/>
                    <a:pt x="172818" y="29916"/>
                  </a:cubicBezTo>
                  <a:lnTo>
                    <a:pt x="182267" y="32887"/>
                  </a:lnTo>
                  <a:cubicBezTo>
                    <a:pt x="187090" y="34394"/>
                    <a:pt x="190532" y="36492"/>
                    <a:pt x="192588" y="39140"/>
                  </a:cubicBezTo>
                  <a:cubicBezTo>
                    <a:pt x="194658" y="41808"/>
                    <a:pt x="195693" y="44843"/>
                    <a:pt x="195693" y="48257"/>
                  </a:cubicBezTo>
                  <a:cubicBezTo>
                    <a:pt x="195693" y="51081"/>
                    <a:pt x="195109" y="53608"/>
                    <a:pt x="193933" y="55847"/>
                  </a:cubicBezTo>
                  <a:cubicBezTo>
                    <a:pt x="192764" y="58093"/>
                    <a:pt x="191152" y="60001"/>
                    <a:pt x="189082" y="61600"/>
                  </a:cubicBezTo>
                  <a:cubicBezTo>
                    <a:pt x="187026" y="63198"/>
                    <a:pt x="184562" y="64409"/>
                    <a:pt x="181682" y="65247"/>
                  </a:cubicBezTo>
                  <a:cubicBezTo>
                    <a:pt x="178795" y="66092"/>
                    <a:pt x="175648" y="66500"/>
                    <a:pt x="172234" y="66500"/>
                  </a:cubicBezTo>
                  <a:lnTo>
                    <a:pt x="172234" y="66500"/>
                  </a:lnTo>
                  <a:close/>
                  <a:moveTo>
                    <a:pt x="86582" y="64782"/>
                  </a:moveTo>
                  <a:cubicBezTo>
                    <a:pt x="85414" y="64782"/>
                    <a:pt x="84562" y="64592"/>
                    <a:pt x="84013" y="64170"/>
                  </a:cubicBezTo>
                  <a:cubicBezTo>
                    <a:pt x="83463" y="63740"/>
                    <a:pt x="82999" y="62895"/>
                    <a:pt x="82611" y="61600"/>
                  </a:cubicBezTo>
                  <a:lnTo>
                    <a:pt x="66967" y="11209"/>
                  </a:lnTo>
                  <a:cubicBezTo>
                    <a:pt x="66594" y="9913"/>
                    <a:pt x="66390" y="9047"/>
                    <a:pt x="66390" y="8597"/>
                  </a:cubicBezTo>
                  <a:cubicBezTo>
                    <a:pt x="66390" y="7534"/>
                    <a:pt x="66939" y="6999"/>
                    <a:pt x="68030" y="6999"/>
                  </a:cubicBezTo>
                  <a:lnTo>
                    <a:pt x="74557" y="6999"/>
                  </a:lnTo>
                  <a:cubicBezTo>
                    <a:pt x="75803" y="6999"/>
                    <a:pt x="76676" y="7210"/>
                    <a:pt x="77190" y="7632"/>
                  </a:cubicBezTo>
                  <a:cubicBezTo>
                    <a:pt x="77690" y="8041"/>
                    <a:pt x="78134" y="8885"/>
                    <a:pt x="78521" y="10195"/>
                  </a:cubicBezTo>
                  <a:lnTo>
                    <a:pt x="89723" y="53285"/>
                  </a:lnTo>
                  <a:lnTo>
                    <a:pt x="100122" y="10195"/>
                  </a:lnTo>
                  <a:cubicBezTo>
                    <a:pt x="100432" y="8885"/>
                    <a:pt x="100854" y="8041"/>
                    <a:pt x="101396" y="7632"/>
                  </a:cubicBezTo>
                  <a:cubicBezTo>
                    <a:pt x="101938" y="7210"/>
                    <a:pt x="102833" y="6999"/>
                    <a:pt x="104072" y="6999"/>
                  </a:cubicBezTo>
                  <a:lnTo>
                    <a:pt x="109458" y="6999"/>
                  </a:lnTo>
                  <a:cubicBezTo>
                    <a:pt x="110690" y="6999"/>
                    <a:pt x="111584" y="7210"/>
                    <a:pt x="112133" y="7632"/>
                  </a:cubicBezTo>
                  <a:cubicBezTo>
                    <a:pt x="112676" y="8041"/>
                    <a:pt x="113105" y="8885"/>
                    <a:pt x="113415" y="10195"/>
                  </a:cubicBezTo>
                  <a:lnTo>
                    <a:pt x="123927" y="53855"/>
                  </a:lnTo>
                  <a:lnTo>
                    <a:pt x="135474" y="10195"/>
                  </a:lnTo>
                  <a:cubicBezTo>
                    <a:pt x="135861" y="8885"/>
                    <a:pt x="136304" y="8041"/>
                    <a:pt x="136811" y="7632"/>
                  </a:cubicBezTo>
                  <a:cubicBezTo>
                    <a:pt x="137325" y="7210"/>
                    <a:pt x="138191" y="6999"/>
                    <a:pt x="139438" y="6999"/>
                  </a:cubicBezTo>
                  <a:lnTo>
                    <a:pt x="145619" y="6999"/>
                  </a:lnTo>
                  <a:cubicBezTo>
                    <a:pt x="146718" y="6999"/>
                    <a:pt x="147260" y="7534"/>
                    <a:pt x="147260" y="8597"/>
                  </a:cubicBezTo>
                  <a:cubicBezTo>
                    <a:pt x="147260" y="8885"/>
                    <a:pt x="147211" y="9237"/>
                    <a:pt x="147147" y="9611"/>
                  </a:cubicBezTo>
                  <a:cubicBezTo>
                    <a:pt x="147056" y="10005"/>
                    <a:pt x="146915" y="10533"/>
                    <a:pt x="146668" y="11209"/>
                  </a:cubicBezTo>
                  <a:lnTo>
                    <a:pt x="130573" y="61600"/>
                  </a:lnTo>
                  <a:cubicBezTo>
                    <a:pt x="130186" y="62895"/>
                    <a:pt x="129714" y="63740"/>
                    <a:pt x="129165" y="64170"/>
                  </a:cubicBezTo>
                  <a:cubicBezTo>
                    <a:pt x="128623" y="64592"/>
                    <a:pt x="127764" y="64782"/>
                    <a:pt x="126602" y="64782"/>
                  </a:cubicBezTo>
                  <a:lnTo>
                    <a:pt x="120878" y="64782"/>
                  </a:lnTo>
                  <a:cubicBezTo>
                    <a:pt x="119639" y="64782"/>
                    <a:pt x="118745" y="64571"/>
                    <a:pt x="118203" y="64120"/>
                  </a:cubicBezTo>
                  <a:cubicBezTo>
                    <a:pt x="117660" y="63663"/>
                    <a:pt x="117231" y="62776"/>
                    <a:pt x="116921" y="61494"/>
                  </a:cubicBezTo>
                  <a:lnTo>
                    <a:pt x="106529" y="19531"/>
                  </a:lnTo>
                  <a:lnTo>
                    <a:pt x="96271" y="61494"/>
                  </a:lnTo>
                  <a:cubicBezTo>
                    <a:pt x="95961" y="62776"/>
                    <a:pt x="95524" y="63663"/>
                    <a:pt x="94982" y="64120"/>
                  </a:cubicBezTo>
                  <a:cubicBezTo>
                    <a:pt x="94433" y="64571"/>
                    <a:pt x="93546" y="64782"/>
                    <a:pt x="92300" y="64782"/>
                  </a:cubicBezTo>
                  <a:lnTo>
                    <a:pt x="86582" y="64782"/>
                  </a:lnTo>
                  <a:close/>
                  <a:moveTo>
                    <a:pt x="33016" y="57727"/>
                  </a:moveTo>
                  <a:cubicBezTo>
                    <a:pt x="35206" y="57727"/>
                    <a:pt x="37494" y="57326"/>
                    <a:pt x="39909" y="56530"/>
                  </a:cubicBezTo>
                  <a:cubicBezTo>
                    <a:pt x="42317" y="55728"/>
                    <a:pt x="44415" y="54348"/>
                    <a:pt x="46204" y="52362"/>
                  </a:cubicBezTo>
                  <a:cubicBezTo>
                    <a:pt x="47302" y="51151"/>
                    <a:pt x="48048" y="49764"/>
                    <a:pt x="48485" y="48201"/>
                  </a:cubicBezTo>
                  <a:cubicBezTo>
                    <a:pt x="48907" y="46652"/>
                    <a:pt x="49111" y="44772"/>
                    <a:pt x="49111" y="42561"/>
                  </a:cubicBezTo>
                  <a:lnTo>
                    <a:pt x="49111" y="39830"/>
                  </a:lnTo>
                  <a:cubicBezTo>
                    <a:pt x="47182" y="39372"/>
                    <a:pt x="45140" y="39013"/>
                    <a:pt x="42993" y="38745"/>
                  </a:cubicBezTo>
                  <a:cubicBezTo>
                    <a:pt x="40853" y="38485"/>
                    <a:pt x="38776" y="38344"/>
                    <a:pt x="36748" y="38344"/>
                  </a:cubicBezTo>
                  <a:cubicBezTo>
                    <a:pt x="32319" y="38344"/>
                    <a:pt x="29003" y="39217"/>
                    <a:pt x="26834" y="40970"/>
                  </a:cubicBezTo>
                  <a:cubicBezTo>
                    <a:pt x="24659" y="42716"/>
                    <a:pt x="23560" y="45216"/>
                    <a:pt x="23560" y="48504"/>
                  </a:cubicBezTo>
                  <a:cubicBezTo>
                    <a:pt x="23560" y="51538"/>
                    <a:pt x="24384" y="53827"/>
                    <a:pt x="26018" y="55390"/>
                  </a:cubicBezTo>
                  <a:cubicBezTo>
                    <a:pt x="27651" y="56953"/>
                    <a:pt x="29989" y="57727"/>
                    <a:pt x="33016" y="57727"/>
                  </a:cubicBezTo>
                  <a:lnTo>
                    <a:pt x="33016" y="57727"/>
                  </a:lnTo>
                  <a:close/>
                  <a:moveTo>
                    <a:pt x="60095" y="47814"/>
                  </a:moveTo>
                  <a:cubicBezTo>
                    <a:pt x="60095" y="50243"/>
                    <a:pt x="60341" y="52172"/>
                    <a:pt x="60848" y="53623"/>
                  </a:cubicBezTo>
                  <a:cubicBezTo>
                    <a:pt x="61362" y="55073"/>
                    <a:pt x="62081" y="56636"/>
                    <a:pt x="63010" y="58298"/>
                  </a:cubicBezTo>
                  <a:cubicBezTo>
                    <a:pt x="63320" y="58833"/>
                    <a:pt x="63475" y="59326"/>
                    <a:pt x="63475" y="59769"/>
                  </a:cubicBezTo>
                  <a:cubicBezTo>
                    <a:pt x="63475" y="60466"/>
                    <a:pt x="63045" y="61114"/>
                    <a:pt x="62193" y="61712"/>
                  </a:cubicBezTo>
                  <a:lnTo>
                    <a:pt x="57990" y="64458"/>
                  </a:lnTo>
                  <a:cubicBezTo>
                    <a:pt x="57370" y="64831"/>
                    <a:pt x="56786" y="65029"/>
                    <a:pt x="56244" y="65029"/>
                  </a:cubicBezTo>
                  <a:cubicBezTo>
                    <a:pt x="55533" y="65029"/>
                    <a:pt x="54878" y="64726"/>
                    <a:pt x="54258" y="64120"/>
                  </a:cubicBezTo>
                  <a:cubicBezTo>
                    <a:pt x="53315" y="63198"/>
                    <a:pt x="52526" y="62198"/>
                    <a:pt x="51871" y="61093"/>
                  </a:cubicBezTo>
                  <a:cubicBezTo>
                    <a:pt x="51196" y="59994"/>
                    <a:pt x="50520" y="58706"/>
                    <a:pt x="49823" y="57263"/>
                  </a:cubicBezTo>
                  <a:cubicBezTo>
                    <a:pt x="44605" y="63268"/>
                    <a:pt x="38079" y="66275"/>
                    <a:pt x="30221" y="66275"/>
                  </a:cubicBezTo>
                  <a:cubicBezTo>
                    <a:pt x="24617" y="66275"/>
                    <a:pt x="20181" y="64726"/>
                    <a:pt x="16907" y="61600"/>
                  </a:cubicBezTo>
                  <a:cubicBezTo>
                    <a:pt x="13647" y="58488"/>
                    <a:pt x="12014" y="54305"/>
                    <a:pt x="12014" y="49067"/>
                  </a:cubicBezTo>
                  <a:cubicBezTo>
                    <a:pt x="12014" y="43526"/>
                    <a:pt x="14034" y="39048"/>
                    <a:pt x="18090" y="35669"/>
                  </a:cubicBezTo>
                  <a:cubicBezTo>
                    <a:pt x="22124" y="32289"/>
                    <a:pt x="27581" y="30592"/>
                    <a:pt x="34417" y="30592"/>
                  </a:cubicBezTo>
                  <a:cubicBezTo>
                    <a:pt x="36677" y="30592"/>
                    <a:pt x="39029" y="30768"/>
                    <a:pt x="41479" y="31106"/>
                  </a:cubicBezTo>
                  <a:cubicBezTo>
                    <a:pt x="43922" y="31444"/>
                    <a:pt x="46478" y="31930"/>
                    <a:pt x="49111" y="32535"/>
                  </a:cubicBezTo>
                  <a:lnTo>
                    <a:pt x="49111" y="27755"/>
                  </a:lnTo>
                  <a:cubicBezTo>
                    <a:pt x="49111" y="22812"/>
                    <a:pt x="48076" y="19334"/>
                    <a:pt x="45971" y="17313"/>
                  </a:cubicBezTo>
                  <a:cubicBezTo>
                    <a:pt x="43873" y="15300"/>
                    <a:pt x="40261" y="14300"/>
                    <a:pt x="35128" y="14300"/>
                  </a:cubicBezTo>
                  <a:cubicBezTo>
                    <a:pt x="32784" y="14300"/>
                    <a:pt x="30390" y="14574"/>
                    <a:pt x="27940" y="15145"/>
                  </a:cubicBezTo>
                  <a:cubicBezTo>
                    <a:pt x="25497" y="15715"/>
                    <a:pt x="23096" y="16454"/>
                    <a:pt x="20765" y="17363"/>
                  </a:cubicBezTo>
                  <a:cubicBezTo>
                    <a:pt x="19674" y="17820"/>
                    <a:pt x="18892" y="18109"/>
                    <a:pt x="18435" y="18222"/>
                  </a:cubicBezTo>
                  <a:cubicBezTo>
                    <a:pt x="17970" y="18334"/>
                    <a:pt x="17618" y="18391"/>
                    <a:pt x="17386" y="18391"/>
                  </a:cubicBezTo>
                  <a:cubicBezTo>
                    <a:pt x="16456" y="18391"/>
                    <a:pt x="15978" y="17715"/>
                    <a:pt x="15978" y="16335"/>
                  </a:cubicBezTo>
                  <a:lnTo>
                    <a:pt x="15978" y="13152"/>
                  </a:lnTo>
                  <a:cubicBezTo>
                    <a:pt x="15978" y="12082"/>
                    <a:pt x="16147" y="11322"/>
                    <a:pt x="16456" y="10878"/>
                  </a:cubicBezTo>
                  <a:cubicBezTo>
                    <a:pt x="16766" y="10413"/>
                    <a:pt x="17386" y="9956"/>
                    <a:pt x="18322" y="9505"/>
                  </a:cubicBezTo>
                  <a:cubicBezTo>
                    <a:pt x="20653" y="8357"/>
                    <a:pt x="23455" y="7372"/>
                    <a:pt x="26715" y="6541"/>
                  </a:cubicBezTo>
                  <a:cubicBezTo>
                    <a:pt x="29989" y="5703"/>
                    <a:pt x="33446" y="5281"/>
                    <a:pt x="37107" y="5281"/>
                  </a:cubicBezTo>
                  <a:cubicBezTo>
                    <a:pt x="45035" y="5281"/>
                    <a:pt x="50851" y="7062"/>
                    <a:pt x="54547" y="10582"/>
                  </a:cubicBezTo>
                  <a:cubicBezTo>
                    <a:pt x="58236" y="14117"/>
                    <a:pt x="60095" y="19454"/>
                    <a:pt x="60095" y="26600"/>
                  </a:cubicBezTo>
                  <a:lnTo>
                    <a:pt x="60095" y="47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0929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28351" y="1306117"/>
            <a:ext cx="6756623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DEVOPS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Architect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  <a:sym typeface="Arial"/>
              </a:rPr>
              <a:t>를 포함한 패키지 솔루션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해결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자사의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IT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환경을 통일하는 것은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 RISK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를 줄이고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Quality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와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Performance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를 올릴 수 있는 한가지 방법 입니다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BC23359-E9E8-41B0-B75D-78DF7526F488}"/>
              </a:ext>
            </a:extLst>
          </p:cNvPr>
          <p:cNvSpPr/>
          <p:nvPr/>
        </p:nvSpPr>
        <p:spPr>
          <a:xfrm>
            <a:off x="7566470" y="1324198"/>
            <a:ext cx="4063558" cy="4322222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DE91D95-6C75-4B44-9C34-F7BF2A824D2D}"/>
              </a:ext>
            </a:extLst>
          </p:cNvPr>
          <p:cNvCxnSpPr>
            <a:cxnSpLocks/>
          </p:cNvCxnSpPr>
          <p:nvPr/>
        </p:nvCxnSpPr>
        <p:spPr>
          <a:xfrm>
            <a:off x="7474874" y="1324198"/>
            <a:ext cx="0" cy="432222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B9BF3D19-9849-4549-B094-46CF50D25B4F}"/>
              </a:ext>
            </a:extLst>
          </p:cNvPr>
          <p:cNvSpPr/>
          <p:nvPr/>
        </p:nvSpPr>
        <p:spPr>
          <a:xfrm>
            <a:off x="746751" y="1386767"/>
            <a:ext cx="3021113" cy="434566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  <a:alpha val="7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400" spc="-5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</a:rPr>
              <a:t>All - IN - ONE  Solution = ARMS</a:t>
            </a:r>
            <a:endParaRPr lang="ko-KR" altLang="en-US" sz="1400" spc="-50" dirty="0">
              <a:solidFill>
                <a:srgbClr val="E4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7 Bold" pitchFamily="2" charset="-127"/>
              <a:ea typeface="프리젠테이션 7 Bold" pitchFamily="2" charset="-127"/>
            </a:endParaRPr>
          </a:p>
        </p:txBody>
      </p:sp>
      <p:sp>
        <p:nvSpPr>
          <p:cNvPr id="79" name="Rectangle 37">
            <a:extLst>
              <a:ext uri="{FF2B5EF4-FFF2-40B4-BE49-F238E27FC236}">
                <a16:creationId xmlns:a16="http://schemas.microsoft.com/office/drawing/2014/main" id="{C4606ECC-E43B-48B1-9DC3-9E8281600E2C}"/>
              </a:ext>
            </a:extLst>
          </p:cNvPr>
          <p:cNvSpPr/>
          <p:nvPr/>
        </p:nvSpPr>
        <p:spPr>
          <a:xfrm>
            <a:off x="7650866" y="1386767"/>
            <a:ext cx="3860990" cy="4185848"/>
          </a:xfrm>
          <a:prstGeom prst="rect">
            <a:avLst/>
          </a:prstGeom>
          <a:noFill/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bg1"/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3E07A442-E7C0-4B3E-BFBD-7E0517B2D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63" y="1462267"/>
            <a:ext cx="3768393" cy="4009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B822EDD-9AE5-4578-9BF9-384C496B1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85" y="1350478"/>
            <a:ext cx="3450068" cy="1616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59282D-0B78-49F2-8C04-5885BC1C3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9" y="2966487"/>
            <a:ext cx="6540094" cy="2567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890A1F-6C5B-4DE7-814D-456C844F507C}"/>
              </a:ext>
            </a:extLst>
          </p:cNvPr>
          <p:cNvSpPr txBox="1"/>
          <p:nvPr/>
        </p:nvSpPr>
        <p:spPr>
          <a:xfrm>
            <a:off x="861449" y="1947674"/>
            <a:ext cx="3573391" cy="9677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진정한 멀티 클러스터 환경의 운영 환경을 제공합니다</a:t>
            </a:r>
            <a:r>
              <a:rPr lang="en-US" altLang="ko-KR" sz="1200" dirty="0">
                <a:solidFill>
                  <a:schemeClr val="bg1"/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규모에 맞는 구성과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DEVOPS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구성 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APP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</a:t>
            </a:r>
            <a:b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</a:b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    - </a:t>
            </a:r>
            <a:r>
              <a:rPr lang="ko-KR" altLang="en-US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그리고 최적화 및 검증된 설정을 제공해 드립니다</a:t>
            </a: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latin typeface="프리젠테이션 4 Regular" pitchFamily="2" charset="-127"/>
                <a:ea typeface="프리젠테이션 4 Regular" pitchFamily="2" charset="-127"/>
              </a:rPr>
              <a:t>.</a:t>
            </a:r>
            <a:endParaRPr lang="en-US" altLang="ko-KR" sz="1200" dirty="0">
              <a:solidFill>
                <a:schemeClr val="bg1"/>
              </a:solidFill>
              <a:latin typeface="프리젠테이션 4 Regular" pitchFamily="2" charset="-127"/>
              <a:ea typeface="프리젠테이션 4 Regular" pitchFamily="2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090CFFA-CFF7-4792-90B1-3F1AFD62762F}"/>
              </a:ext>
            </a:extLst>
          </p:cNvPr>
          <p:cNvSpPr/>
          <p:nvPr/>
        </p:nvSpPr>
        <p:spPr>
          <a:xfrm>
            <a:off x="8036907" y="249823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6 SemiBold" pitchFamily="2" charset="-127"/>
                <a:ea typeface="프리젠테이션 6 SemiBold" pitchFamily="2" charset="-127"/>
              </a:rPr>
              <a:t>Ⅲ</a:t>
            </a: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. ARMS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로드맵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5989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429720-D6A6-47CF-90CE-79D94648A8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/>
          </a:solidFill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B3829-8B28-4717-92D3-06377890C9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/>
          </a:solid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70AF1-0362-483C-9827-7FCA3271CD38}"/>
              </a:ext>
            </a:extLst>
          </p:cNvPr>
          <p:cNvSpPr txBox="1"/>
          <p:nvPr/>
        </p:nvSpPr>
        <p:spPr>
          <a:xfrm rot="16200000">
            <a:off x="-28952" y="3001603"/>
            <a:ext cx="4707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>
                <a:solidFill>
                  <a:srgbClr val="FFC00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O</a:t>
            </a:r>
            <a:r>
              <a:rPr lang="id-ID" sz="3200" b="1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ur Best</a:t>
            </a:r>
          </a:p>
          <a:p>
            <a:r>
              <a:rPr lang="id-ID" sz="3200" b="1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Portofolio Here</a:t>
            </a:r>
            <a:endParaRPr lang="en-US" sz="3200" b="1" dirty="0"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887641-4876-4381-ACBA-79129319F906}"/>
              </a:ext>
            </a:extLst>
          </p:cNvPr>
          <p:cNvGrpSpPr/>
          <p:nvPr/>
        </p:nvGrpSpPr>
        <p:grpSpPr>
          <a:xfrm>
            <a:off x="628513" y="531352"/>
            <a:ext cx="1263727" cy="153639"/>
            <a:chOff x="628513" y="531352"/>
            <a:chExt cx="1263727" cy="15363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765A0C-944F-4D9D-A3AC-0D01B2917978}"/>
                </a:ext>
              </a:extLst>
            </p:cNvPr>
            <p:cNvSpPr/>
            <p:nvPr/>
          </p:nvSpPr>
          <p:spPr bwMode="auto">
            <a:xfrm>
              <a:off x="628513" y="531352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D3E38B-B5BC-4287-A2FD-BC6AEEF84321}"/>
                </a:ext>
              </a:extLst>
            </p:cNvPr>
            <p:cNvSpPr/>
            <p:nvPr/>
          </p:nvSpPr>
          <p:spPr bwMode="auto">
            <a:xfrm>
              <a:off x="99854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1F7C200-4A94-4DC7-A401-C7F2D920AAAD}"/>
                </a:ext>
              </a:extLst>
            </p:cNvPr>
            <p:cNvSpPr/>
            <p:nvPr/>
          </p:nvSpPr>
          <p:spPr bwMode="auto">
            <a:xfrm>
              <a:off x="136857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022BB5-925B-4C20-9965-898EC1BA8B72}"/>
                </a:ext>
              </a:extLst>
            </p:cNvPr>
            <p:cNvSpPr/>
            <p:nvPr/>
          </p:nvSpPr>
          <p:spPr bwMode="auto">
            <a:xfrm>
              <a:off x="1738601" y="531352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D1488-0484-4813-8580-49279A9406CE}"/>
              </a:ext>
            </a:extLst>
          </p:cNvPr>
          <p:cNvSpPr/>
          <p:nvPr/>
        </p:nvSpPr>
        <p:spPr>
          <a:xfrm>
            <a:off x="548006" y="6525492"/>
            <a:ext cx="276999" cy="332508"/>
          </a:xfrm>
          <a:prstGeom prst="rect">
            <a:avLst/>
          </a:prstGeom>
          <a:solidFill>
            <a:srgbClr val="FFC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C7731-4239-4ADA-8752-5854DCF529A8}"/>
              </a:ext>
            </a:extLst>
          </p:cNvPr>
          <p:cNvSpPr txBox="1"/>
          <p:nvPr/>
        </p:nvSpPr>
        <p:spPr>
          <a:xfrm rot="16200000">
            <a:off x="157557" y="5755673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lumMod val="65000"/>
                  </a:schemeClr>
                </a:solidFill>
                <a:latin typeface="프리젠테이션 5 Medium" panose="020B05030301010600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A-RMS</a:t>
            </a:r>
            <a:endParaRPr lang="en-ID" sz="1200" spc="600" dirty="0">
              <a:solidFill>
                <a:schemeClr val="bg1">
                  <a:lumMod val="65000"/>
                </a:schemeClr>
              </a:solidFill>
              <a:latin typeface="프리젠테이션 5 Medium" panose="020B0503030101060003" pitchFamily="34" charset="0"/>
              <a:ea typeface="프리젠테이션 5 Medium" panose="020F0502020204030203" pitchFamily="34" charset="0"/>
              <a:cs typeface="프리젠테이션 5 Medium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458A14-6AA8-4081-907A-41B75DF75075}"/>
              </a:ext>
            </a:extLst>
          </p:cNvPr>
          <p:cNvGrpSpPr/>
          <p:nvPr/>
        </p:nvGrpSpPr>
        <p:grpSpPr>
          <a:xfrm>
            <a:off x="10167164" y="1021343"/>
            <a:ext cx="1427592" cy="1273207"/>
            <a:chOff x="10049141" y="858177"/>
            <a:chExt cx="1427592" cy="127320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F07C8E0-2F56-42EE-AA4A-2721A4345B64}"/>
                </a:ext>
              </a:extLst>
            </p:cNvPr>
            <p:cNvSpPr/>
            <p:nvPr/>
          </p:nvSpPr>
          <p:spPr>
            <a:xfrm>
              <a:off x="10297042" y="1051250"/>
              <a:ext cx="931790" cy="93179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0868BB6-F302-4754-8903-4949607E0A1C}"/>
                </a:ext>
              </a:extLst>
            </p:cNvPr>
            <p:cNvSpPr/>
            <p:nvPr/>
          </p:nvSpPr>
          <p:spPr>
            <a:xfrm>
              <a:off x="10049141" y="1635583"/>
              <a:ext cx="495801" cy="49580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C94A5E2-2578-4769-B649-EB576EAF7962}"/>
                </a:ext>
              </a:extLst>
            </p:cNvPr>
            <p:cNvSpPr/>
            <p:nvPr/>
          </p:nvSpPr>
          <p:spPr>
            <a:xfrm>
              <a:off x="10980932" y="858177"/>
              <a:ext cx="495801" cy="49580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8A4B46-39DF-4640-AA7A-40499CAB372C}"/>
              </a:ext>
            </a:extLst>
          </p:cNvPr>
          <p:cNvGrpSpPr/>
          <p:nvPr/>
        </p:nvGrpSpPr>
        <p:grpSpPr>
          <a:xfrm flipH="1">
            <a:off x="3547510" y="998979"/>
            <a:ext cx="1427592" cy="1273207"/>
            <a:chOff x="3795736" y="1001823"/>
            <a:chExt cx="1427592" cy="12732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6628758-A2C2-40A5-937B-666FF68FBED4}"/>
                </a:ext>
              </a:extLst>
            </p:cNvPr>
            <p:cNvSpPr/>
            <p:nvPr/>
          </p:nvSpPr>
          <p:spPr>
            <a:xfrm rot="5400000" flipH="1">
              <a:off x="4043637" y="1194896"/>
              <a:ext cx="931790" cy="93179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73D4621-3120-4D31-B0FB-B9C20DFA9728}"/>
                </a:ext>
              </a:extLst>
            </p:cNvPr>
            <p:cNvSpPr/>
            <p:nvPr/>
          </p:nvSpPr>
          <p:spPr>
            <a:xfrm rot="5400000" flipH="1">
              <a:off x="3795736" y="1779229"/>
              <a:ext cx="495801" cy="495801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8CAA47B-406A-4B83-9387-556025ADFF5E}"/>
                </a:ext>
              </a:extLst>
            </p:cNvPr>
            <p:cNvSpPr/>
            <p:nvPr/>
          </p:nvSpPr>
          <p:spPr>
            <a:xfrm rot="5400000" flipH="1">
              <a:off x="4727527" y="1001823"/>
              <a:ext cx="495801" cy="49580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67C26422-C978-465E-9991-43AF2BA13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220" y="2224329"/>
            <a:ext cx="2286117" cy="39372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A8F5350-E796-426A-9082-26FE48A2F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86" y="1413378"/>
            <a:ext cx="2217184" cy="2015622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34F82C3-230B-4D72-A9DD-D3FFC725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93" y="3429000"/>
            <a:ext cx="1952570" cy="613526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04100E3-7F7C-477A-B198-C426D579A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54" y="3035791"/>
            <a:ext cx="1824037" cy="120416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20760484-DC22-45BE-8D30-041366647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36" y="4485490"/>
            <a:ext cx="2576072" cy="87472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F92F3B0-820A-A076-49CD-367A9C50D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13" y="4247944"/>
            <a:ext cx="2255349" cy="1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6C344-4E9E-4363-B8CF-F96C9A1DD4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780679-AECE-4459-BF77-E9969463AA6E}"/>
              </a:ext>
            </a:extLst>
          </p:cNvPr>
          <p:cNvSpPr/>
          <p:nvPr/>
        </p:nvSpPr>
        <p:spPr>
          <a:xfrm>
            <a:off x="-12617" y="0"/>
            <a:ext cx="6108617" cy="6860063"/>
          </a:xfrm>
          <a:prstGeom prst="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프리젠테이션 5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FC8B7E-05F0-4E6F-8196-FFA2DF5FB315}"/>
              </a:ext>
            </a:extLst>
          </p:cNvPr>
          <p:cNvSpPr/>
          <p:nvPr/>
        </p:nvSpPr>
        <p:spPr>
          <a:xfrm>
            <a:off x="663710" y="5508115"/>
            <a:ext cx="4768580" cy="988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확실한 사실은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. 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모든 분야의 회사에서 긴축 정책을 시행하고 있다는 점이다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“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한국 </a:t>
            </a:r>
            <a:r>
              <a:rPr lang="ko-KR" altLang="en-US" sz="1000" dirty="0" err="1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경제＂에서는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 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"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사업 접는 게 이득</a:t>
            </a:r>
            <a:r>
              <a:rPr lang="en-US" altLang="ko-KR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" 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상반기 하루 </a:t>
            </a:r>
            <a:r>
              <a:rPr lang="en-US" altLang="ko-KR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5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개 기업 </a:t>
            </a:r>
            <a:r>
              <a:rPr lang="en-US" altLang="ko-KR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'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파산 신청</a:t>
            </a:r>
            <a:r>
              <a:rPr lang="en-US" altLang="ko-KR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'…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역대 최대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“ 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라고 하며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“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하나 </a:t>
            </a:r>
            <a:r>
              <a:rPr lang="ko-KR" altLang="en-US" sz="1000" dirty="0" err="1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그룹＂에서는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 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“</a:t>
            </a:r>
            <a:r>
              <a:rPr lang="en-US" altLang="ko-KR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'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호시절 끝났다</a:t>
            </a:r>
            <a:r>
              <a:rPr lang="en-US" altLang="ko-KR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'…IT</a:t>
            </a:r>
            <a:r>
              <a:rPr lang="ko-KR" altLang="en-US" sz="1000" dirty="0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업계에 부는 </a:t>
            </a:r>
            <a:r>
              <a:rPr lang="ko-KR" altLang="en-US" sz="1000" dirty="0" err="1">
                <a:solidFill>
                  <a:srgbClr val="A4C6FF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칼바람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” 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이라고 한다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하지만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, 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우리가 원하는 것은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. 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인력 감축이 아니라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, </a:t>
            </a:r>
            <a:r>
              <a:rPr lang="ko-KR" altLang="en-US" sz="1000" dirty="0">
                <a:solidFill>
                  <a:srgbClr val="E49400"/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효율적인 인력 운영을 통한 경쟁력 확보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 일 것이다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latin typeface="프리젠테이션 5 Medium" panose="020F0502020204030203" pitchFamily="34" charset="0"/>
                <a:ea typeface="프리젠테이션 5 Medium" charset="0"/>
                <a:cs typeface="프리젠테이션 5 Medium" charset="0"/>
              </a:rPr>
              <a:t>.</a:t>
            </a:r>
            <a:endParaRPr lang="en-US" sz="1000" dirty="0">
              <a:solidFill>
                <a:schemeClr val="bg1">
                  <a:lumMod val="95000"/>
                </a:schemeClr>
              </a:solidFill>
              <a:latin typeface="프리젠테이션 5 Medium" panose="020F0502020204030203" pitchFamily="34" charset="0"/>
              <a:ea typeface="프리젠테이션 5 Medium" charset="0"/>
              <a:cs typeface="프리젠테이션 5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37699-C68C-4407-B242-B382E89DAF1A}"/>
              </a:ext>
            </a:extLst>
          </p:cNvPr>
          <p:cNvSpPr txBox="1"/>
          <p:nvPr/>
        </p:nvSpPr>
        <p:spPr>
          <a:xfrm>
            <a:off x="7009587" y="875858"/>
            <a:ext cx="4821073" cy="197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2400" b="1" dirty="0">
                <a:solidFill>
                  <a:srgbClr val="FFC00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W</a:t>
            </a:r>
            <a:r>
              <a:rPr lang="id-ID" sz="24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e</a:t>
            </a:r>
            <a:r>
              <a:rPr lang="en-US" sz="24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Experience</a:t>
            </a:r>
            <a:r>
              <a:rPr lang="en-US" sz="24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 , Think , Develop !</a:t>
            </a:r>
            <a:endParaRPr lang="id-ID" sz="2400" b="1" dirty="0"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2684C4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실패했던 경험</a:t>
            </a:r>
            <a:r>
              <a:rPr lang="ko-KR" altLang="en-US" sz="20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으로</a:t>
            </a:r>
            <a:r>
              <a:rPr lang="en-US" altLang="ko-KR" sz="20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000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잘못된 </a:t>
            </a:r>
            <a:r>
              <a:rPr lang="en-US" altLang="ko-KR" sz="2000" b="1" dirty="0">
                <a:solidFill>
                  <a:srgbClr val="FF000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IT </a:t>
            </a:r>
            <a:r>
              <a:rPr lang="ko-KR" altLang="en-US" sz="2000" b="1" dirty="0">
                <a:solidFill>
                  <a:srgbClr val="FF000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관행과 현실</a:t>
            </a:r>
            <a:r>
              <a:rPr lang="ko-KR" altLang="en-US" sz="20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을 바로잡아</a:t>
            </a:r>
            <a:r>
              <a:rPr lang="en-US" altLang="ko-KR" sz="20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00B050"/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회사를 살리는 현장의 솔루션</a:t>
            </a:r>
            <a:r>
              <a:rPr lang="ko-KR" altLang="en-US" sz="20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을 만들자</a:t>
            </a:r>
            <a:r>
              <a:rPr lang="en-US" altLang="ko-KR" sz="2000" b="1" dirty="0"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.</a:t>
            </a:r>
            <a:endParaRPr lang="en-US" sz="2000" b="1" dirty="0"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3C8EF6-D4D3-4DAC-9818-CDA56185CF95}"/>
              </a:ext>
            </a:extLst>
          </p:cNvPr>
          <p:cNvGrpSpPr/>
          <p:nvPr/>
        </p:nvGrpSpPr>
        <p:grpSpPr>
          <a:xfrm>
            <a:off x="10099511" y="801779"/>
            <a:ext cx="1263727" cy="153639"/>
            <a:chOff x="10354404" y="600625"/>
            <a:chExt cx="1263727" cy="15363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2929A61-DBF9-4845-87F7-400E7ACB75C0}"/>
                </a:ext>
              </a:extLst>
            </p:cNvPr>
            <p:cNvSpPr/>
            <p:nvPr/>
          </p:nvSpPr>
          <p:spPr bwMode="auto">
            <a:xfrm>
              <a:off x="10354404" y="600625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0341B5-F8A5-420F-8907-F46783C7C955}"/>
                </a:ext>
              </a:extLst>
            </p:cNvPr>
            <p:cNvSpPr/>
            <p:nvPr/>
          </p:nvSpPr>
          <p:spPr bwMode="auto">
            <a:xfrm>
              <a:off x="10724433" y="600625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552A00-C230-4D52-8F43-A288DB0872DF}"/>
                </a:ext>
              </a:extLst>
            </p:cNvPr>
            <p:cNvSpPr/>
            <p:nvPr/>
          </p:nvSpPr>
          <p:spPr bwMode="auto">
            <a:xfrm>
              <a:off x="11094463" y="600625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4ED960-03BE-49E7-815C-2460F1529E3D}"/>
                </a:ext>
              </a:extLst>
            </p:cNvPr>
            <p:cNvSpPr/>
            <p:nvPr/>
          </p:nvSpPr>
          <p:spPr bwMode="auto">
            <a:xfrm>
              <a:off x="11464492" y="600625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5F9DB196-C5A9-40A2-AF9A-CF35C6935B23}"/>
              </a:ext>
            </a:extLst>
          </p:cNvPr>
          <p:cNvSpPr/>
          <p:nvPr/>
        </p:nvSpPr>
        <p:spPr>
          <a:xfrm>
            <a:off x="7009587" y="5303724"/>
            <a:ext cx="698500" cy="6985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6287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15A1A6-3405-4F2B-8AC2-B25BDAEA4A7E}"/>
              </a:ext>
            </a:extLst>
          </p:cNvPr>
          <p:cNvSpPr/>
          <p:nvPr/>
        </p:nvSpPr>
        <p:spPr>
          <a:xfrm>
            <a:off x="7989948" y="3144440"/>
            <a:ext cx="3373290" cy="83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요구사항은 문서로 관리하고</a:t>
            </a:r>
            <a:endParaRPr lang="en-US" altLang="ko-KR" sz="1000" dirty="0">
              <a:solidFill>
                <a:schemeClr val="bg1">
                  <a:lumMod val="50000"/>
                </a:schemeClr>
              </a:solidFill>
              <a:latin typeface="프리젠테이션 5 Medium" panose="020F0502020204030203" pitchFamily="34" charset="0"/>
              <a:ea typeface="프리젠테이션 5 Medium" panose="020F0502020204030203" pitchFamily="34" charset="0"/>
              <a:cs typeface="프리젠테이션 5 Medium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작업자는 시스템으로 관리하는</a:t>
            </a:r>
            <a:endParaRPr lang="en-US" altLang="ko-KR" sz="1000" dirty="0">
              <a:solidFill>
                <a:schemeClr val="bg1">
                  <a:lumMod val="50000"/>
                </a:schemeClr>
              </a:solidFill>
              <a:latin typeface="프리젠테이션 5 Medium" panose="020F0502020204030203" pitchFamily="34" charset="0"/>
              <a:ea typeface="프리젠테이션 5 Medium" panose="020F0502020204030203" pitchFamily="34" charset="0"/>
              <a:cs typeface="프리젠테이션 5 Medium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2684C4"/>
                </a:solidFill>
                <a:latin typeface="프리젠테이션 4 Regular" pitchFamily="2" charset="-127"/>
                <a:ea typeface="프리젠테이션 4 Regular" pitchFamily="2" charset="-127"/>
                <a:cs typeface="프리젠테이션 5 Medium" panose="020F0502020204030203" pitchFamily="34" charset="0"/>
              </a:rPr>
              <a:t>끊어진 정보의 문제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로 인한 결과는 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: </a:t>
            </a:r>
            <a:r>
              <a:rPr lang="ko-KR" altLang="en-US" sz="1400" dirty="0">
                <a:solidFill>
                  <a:srgbClr val="E49400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회사의 손실</a:t>
            </a:r>
            <a:endParaRPr lang="en-US" altLang="ko-KR" sz="1400" dirty="0">
              <a:solidFill>
                <a:srgbClr val="E49400"/>
              </a:solidFill>
              <a:latin typeface="프리젠테이션 5 Medium" panose="020F0502020204030203" pitchFamily="34" charset="0"/>
              <a:ea typeface="프리젠테이션 5 Medium" panose="020F0502020204030203" pitchFamily="34" charset="0"/>
              <a:cs typeface="프리젠테이션 5 Medium" panose="020F050202020403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526269-37E2-4908-8DD3-79941190E1CA}"/>
              </a:ext>
            </a:extLst>
          </p:cNvPr>
          <p:cNvSpPr/>
          <p:nvPr/>
        </p:nvSpPr>
        <p:spPr>
          <a:xfrm>
            <a:off x="7989949" y="4144881"/>
            <a:ext cx="3003260" cy="83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제품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*(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서비스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) 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를 만들어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회사의 이익을 창출해야 하는 일련의 일들이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2684C4"/>
                </a:solidFill>
                <a:latin typeface="프리젠테이션 4 Regular" pitchFamily="2" charset="-127"/>
                <a:ea typeface="프리젠테이션 4 Regular" pitchFamily="2" charset="-127"/>
                <a:cs typeface="프리젠테이션 5 Medium" panose="020F0502020204030203" pitchFamily="34" charset="0"/>
              </a:rPr>
              <a:t>병목현상이 발생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되는 구조적 문제는 </a:t>
            </a:r>
            <a:r>
              <a:rPr lang="en-US" altLang="ko-KR" sz="1000" dirty="0">
                <a:solidFill>
                  <a:srgbClr val="E49400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: </a:t>
            </a:r>
            <a:r>
              <a:rPr lang="ko-KR" altLang="en-US" sz="14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  <a:cs typeface="프리젠테이션 5 Medium" panose="020F0502020204030203" pitchFamily="34" charset="0"/>
              </a:rPr>
              <a:t>회사의 손실</a:t>
            </a:r>
            <a:endParaRPr lang="id-ID" sz="1400" dirty="0">
              <a:solidFill>
                <a:schemeClr val="bg1">
                  <a:lumMod val="50000"/>
                </a:schemeClr>
              </a:solidFill>
              <a:latin typeface="프리젠테이션 4 Regular" pitchFamily="2" charset="-127"/>
              <a:ea typeface="프리젠테이션 4 Regular" pitchFamily="2" charset="-127"/>
              <a:cs typeface="프리젠테이션 5 Medium" panose="020F0502020204030203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B614D18-00E0-BCE7-9E99-0C6561353FEF}"/>
              </a:ext>
            </a:extLst>
          </p:cNvPr>
          <p:cNvSpPr/>
          <p:nvPr/>
        </p:nvSpPr>
        <p:spPr>
          <a:xfrm>
            <a:off x="228141" y="595448"/>
            <a:ext cx="1531791" cy="2115218"/>
          </a:xfrm>
          <a:prstGeom prst="round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0" rtlCol="0" anchor="t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000" spc="-5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sym typeface="Arial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ED5A59B-A894-BBA4-E9F5-885D9C37A864}"/>
              </a:ext>
            </a:extLst>
          </p:cNvPr>
          <p:cNvSpPr/>
          <p:nvPr/>
        </p:nvSpPr>
        <p:spPr>
          <a:xfrm>
            <a:off x="2241624" y="595448"/>
            <a:ext cx="1531791" cy="2115218"/>
          </a:xfrm>
          <a:prstGeom prst="round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0" rtlCol="0" anchor="t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000" spc="-5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sym typeface="Arial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7C4BA9B-21EE-71B6-B0D0-2E794BBDAC84}"/>
              </a:ext>
            </a:extLst>
          </p:cNvPr>
          <p:cNvSpPr/>
          <p:nvPr/>
        </p:nvSpPr>
        <p:spPr>
          <a:xfrm>
            <a:off x="2299819" y="1528807"/>
            <a:ext cx="14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SI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C1C11AC-7DA1-85D2-570E-2F36DA215E6D}"/>
              </a:ext>
            </a:extLst>
          </p:cNvPr>
          <p:cNvSpPr/>
          <p:nvPr/>
        </p:nvSpPr>
        <p:spPr>
          <a:xfrm>
            <a:off x="286336" y="1528807"/>
            <a:ext cx="14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관공서</a:t>
            </a:r>
            <a:endParaRPr lang="en-US" altLang="ko-KR" sz="1200" dirty="0">
              <a:solidFill>
                <a:srgbClr val="F8F9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6C9B121-CA31-0E3E-1E53-BCFC4CF284DE}"/>
              </a:ext>
            </a:extLst>
          </p:cNvPr>
          <p:cNvSpPr/>
          <p:nvPr/>
        </p:nvSpPr>
        <p:spPr>
          <a:xfrm>
            <a:off x="233100" y="2040326"/>
            <a:ext cx="152187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SI </a:t>
            </a: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프로젝트의 요구사항은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엑셀 시트로 관리되며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,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진척도는 수기로 확인된다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.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08E10C2-9024-C7AE-2E9B-2ECBC2CE8F67}"/>
              </a:ext>
            </a:extLst>
          </p:cNvPr>
          <p:cNvSpPr/>
          <p:nvPr/>
        </p:nvSpPr>
        <p:spPr>
          <a:xfrm>
            <a:off x="2246583" y="2040326"/>
            <a:ext cx="15218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SI  </a:t>
            </a: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업체에서 진행된 프로젝트 요구사항은 외주 업체와의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커뮤니케이션 연계가 핵심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.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97FA132-143F-C95B-73C3-A555817D9353}"/>
              </a:ext>
            </a:extLst>
          </p:cNvPr>
          <p:cNvSpPr/>
          <p:nvPr/>
        </p:nvSpPr>
        <p:spPr>
          <a:xfrm>
            <a:off x="4255107" y="595448"/>
            <a:ext cx="1531791" cy="2115218"/>
          </a:xfrm>
          <a:prstGeom prst="round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0" rtlCol="0" anchor="t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000" spc="-5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sym typeface="Arial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382E574-A851-868A-5BC8-4068824CA5CB}"/>
              </a:ext>
            </a:extLst>
          </p:cNvPr>
          <p:cNvSpPr/>
          <p:nvPr/>
        </p:nvSpPr>
        <p:spPr>
          <a:xfrm>
            <a:off x="4313302" y="1528807"/>
            <a:ext cx="14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Portal</a:t>
            </a:r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 회사</a:t>
            </a:r>
            <a:endParaRPr lang="en-US" altLang="ko-KR" sz="1200" dirty="0">
              <a:solidFill>
                <a:srgbClr val="F8F9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DA4ABCF-709C-C6E3-4AE2-FE2E051F7B5A}"/>
              </a:ext>
            </a:extLst>
          </p:cNvPr>
          <p:cNvSpPr/>
          <p:nvPr/>
        </p:nvSpPr>
        <p:spPr>
          <a:xfrm>
            <a:off x="4260066" y="2040326"/>
            <a:ext cx="15218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정확한 요구사항 범위 관리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실패로 인한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, </a:t>
            </a: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작업자의 혼란이 가속되며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, </a:t>
            </a: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실패의 첫 단추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.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0E5133A8-B2F1-298E-1CAB-41A58CD8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5062" y="886624"/>
            <a:ext cx="1168699" cy="4738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90592FAD-F487-39B8-0BF8-75ECDD8F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646" y="988469"/>
            <a:ext cx="1405221" cy="37648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더하기 기호 26">
            <a:extLst>
              <a:ext uri="{FF2B5EF4-FFF2-40B4-BE49-F238E27FC236}">
                <a16:creationId xmlns:a16="http://schemas.microsoft.com/office/drawing/2014/main" id="{8F08815B-B221-60B4-2CB7-B727257F2205}"/>
              </a:ext>
            </a:extLst>
          </p:cNvPr>
          <p:cNvSpPr/>
          <p:nvPr/>
        </p:nvSpPr>
        <p:spPr>
          <a:xfrm>
            <a:off x="1789758" y="1442037"/>
            <a:ext cx="422040" cy="422040"/>
          </a:xfrm>
          <a:prstGeom prst="mathPlus">
            <a:avLst/>
          </a:prstGeom>
          <a:solidFill>
            <a:srgbClr val="F8F9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buClr>
                <a:srgbClr val="000000"/>
              </a:buClr>
            </a:pPr>
            <a:endParaRPr lang="ko-KR" altLang="en-US" sz="1867" kern="0">
              <a:solidFill>
                <a:srgbClr val="5F6368"/>
              </a:solidFill>
              <a:latin typeface="프리젠테이션 5 Medium" panose="020B0600000000000000" pitchFamily="34" charset="-127"/>
              <a:ea typeface="프리젠테이션 5 Medium"/>
            </a:endParaRPr>
          </a:p>
        </p:txBody>
      </p:sp>
      <p:sp>
        <p:nvSpPr>
          <p:cNvPr id="29" name="더하기 기호 28">
            <a:extLst>
              <a:ext uri="{FF2B5EF4-FFF2-40B4-BE49-F238E27FC236}">
                <a16:creationId xmlns:a16="http://schemas.microsoft.com/office/drawing/2014/main" id="{98E1EF3B-C3D5-91F1-1A1E-F37057D162E9}"/>
              </a:ext>
            </a:extLst>
          </p:cNvPr>
          <p:cNvSpPr/>
          <p:nvPr/>
        </p:nvSpPr>
        <p:spPr>
          <a:xfrm>
            <a:off x="3803241" y="1442037"/>
            <a:ext cx="422040" cy="422040"/>
          </a:xfrm>
          <a:prstGeom prst="mathPlus">
            <a:avLst/>
          </a:prstGeom>
          <a:solidFill>
            <a:srgbClr val="F8F9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buClr>
                <a:srgbClr val="000000"/>
              </a:buClr>
            </a:pPr>
            <a:endParaRPr lang="ko-KR" altLang="en-US" sz="1867" kern="0">
              <a:solidFill>
                <a:srgbClr val="5F6368"/>
              </a:solidFill>
              <a:latin typeface="프리젠테이션 5 Medium" panose="020B0600000000000000" pitchFamily="34" charset="-127"/>
              <a:ea typeface="프리젠테이션 5 Medium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1C0104B7-F1C0-2D16-D2B4-E929791CB21B}"/>
              </a:ext>
            </a:extLst>
          </p:cNvPr>
          <p:cNvSpPr/>
          <p:nvPr/>
        </p:nvSpPr>
        <p:spPr>
          <a:xfrm>
            <a:off x="228141" y="3055238"/>
            <a:ext cx="1531791" cy="2115218"/>
          </a:xfrm>
          <a:prstGeom prst="round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0" rtlCol="0" anchor="t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000" spc="-5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sym typeface="Arial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515F9AA9-63BF-9BBB-9F38-061E4C9A4257}"/>
              </a:ext>
            </a:extLst>
          </p:cNvPr>
          <p:cNvSpPr/>
          <p:nvPr/>
        </p:nvSpPr>
        <p:spPr>
          <a:xfrm>
            <a:off x="2241624" y="3055238"/>
            <a:ext cx="1531791" cy="2115218"/>
          </a:xfrm>
          <a:prstGeom prst="round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0" rtlCol="0" anchor="t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000" spc="-5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sym typeface="Arial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388469A4-3644-4784-C441-C869D5CA5545}"/>
              </a:ext>
            </a:extLst>
          </p:cNvPr>
          <p:cNvSpPr/>
          <p:nvPr/>
        </p:nvSpPr>
        <p:spPr>
          <a:xfrm>
            <a:off x="2299819" y="3988597"/>
            <a:ext cx="14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게임 회사</a:t>
            </a:r>
            <a:endParaRPr lang="en-US" altLang="ko-KR" sz="1200" dirty="0">
              <a:solidFill>
                <a:srgbClr val="F8F9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199BE9F2-04AF-F717-4EA9-A8F722109987}"/>
              </a:ext>
            </a:extLst>
          </p:cNvPr>
          <p:cNvSpPr/>
          <p:nvPr/>
        </p:nvSpPr>
        <p:spPr>
          <a:xfrm>
            <a:off x="286336" y="3988597"/>
            <a:ext cx="14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보안 회사</a:t>
            </a:r>
            <a:endParaRPr lang="en-US" altLang="ko-KR" sz="1200" dirty="0">
              <a:solidFill>
                <a:srgbClr val="F8F9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5463B065-7D45-801F-D8E0-739F52FAD3F7}"/>
              </a:ext>
            </a:extLst>
          </p:cNvPr>
          <p:cNvSpPr/>
          <p:nvPr/>
        </p:nvSpPr>
        <p:spPr>
          <a:xfrm>
            <a:off x="233100" y="4500116"/>
            <a:ext cx="152187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요구사항 리소스 관리 부재로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작업자간 업무 편중화가 발생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퍼포먼스 측정의 어려움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8DC76021-B05B-AEB5-B918-F3BA774EE6F1}"/>
              </a:ext>
            </a:extLst>
          </p:cNvPr>
          <p:cNvSpPr/>
          <p:nvPr/>
        </p:nvSpPr>
        <p:spPr>
          <a:xfrm>
            <a:off x="2246583" y="4500116"/>
            <a:ext cx="152187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요구사항 일정 관리의 부재로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시장 진입 시기를 결정하지 못해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상당한 손실이 가중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.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3414677A-ADD4-8C6C-5848-95D006521C6C}"/>
              </a:ext>
            </a:extLst>
          </p:cNvPr>
          <p:cNvSpPr/>
          <p:nvPr/>
        </p:nvSpPr>
        <p:spPr>
          <a:xfrm>
            <a:off x="4255107" y="3055238"/>
            <a:ext cx="1531791" cy="2115218"/>
          </a:xfrm>
          <a:prstGeom prst="roundRect">
            <a:avLst/>
          </a:prstGeom>
          <a:gradFill>
            <a:gsLst>
              <a:gs pos="3000">
                <a:schemeClr val="bg1">
                  <a:lumMod val="95000"/>
                </a:schemeClr>
              </a:gs>
              <a:gs pos="40000">
                <a:srgbClr val="656B84">
                  <a:alpha val="60000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0" rtlCol="0" anchor="t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000" spc="-5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sym typeface="Arial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E1683720-5945-6217-35E3-09F0C1941E88}"/>
              </a:ext>
            </a:extLst>
          </p:cNvPr>
          <p:cNvSpPr/>
          <p:nvPr/>
        </p:nvSpPr>
        <p:spPr>
          <a:xfrm>
            <a:off x="4313302" y="3988597"/>
            <a:ext cx="14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학교</a:t>
            </a:r>
            <a:endParaRPr lang="en-US" altLang="ko-KR" sz="1200" dirty="0">
              <a:solidFill>
                <a:srgbClr val="F8F9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212F9779-3FFC-116F-8402-13F6BA0D8D34}"/>
              </a:ext>
            </a:extLst>
          </p:cNvPr>
          <p:cNvSpPr/>
          <p:nvPr/>
        </p:nvSpPr>
        <p:spPr>
          <a:xfrm>
            <a:off x="4260066" y="4500116"/>
            <a:ext cx="152187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요구사항 비용 관리 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( </a:t>
            </a: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연구비 등 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부재로 인한</a:t>
            </a:r>
            <a:r>
              <a:rPr lang="en-US" altLang="ko-KR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, </a:t>
            </a:r>
            <a:r>
              <a:rPr lang="ko-KR" altLang="en-US" sz="1000" dirty="0">
                <a:solidFill>
                  <a:srgbClr val="F8F9FA"/>
                </a:solidFill>
                <a:latin typeface="프리젠테이션 5 Medium" panose="020B0300000000000000" pitchFamily="34" charset="-127"/>
                <a:ea typeface="프리젠테이션 5 Medium" panose="020B0300000000000000" pitchFamily="34" charset="-127"/>
                <a:cs typeface="Arial"/>
                <a:sym typeface="Arial"/>
              </a:rPr>
              <a:t>핵심 기능이 우선순위에서 밀리는 현상</a:t>
            </a:r>
            <a:endParaRPr lang="en-US" altLang="ko-KR" sz="1000" dirty="0">
              <a:solidFill>
                <a:srgbClr val="F8F9FA"/>
              </a:solidFill>
              <a:latin typeface="프리젠테이션 5 Medium" panose="020B0300000000000000" pitchFamily="34" charset="-127"/>
              <a:ea typeface="프리젠테이션 5 Medium" panose="020B0300000000000000" pitchFamily="34" charset="-127"/>
              <a:cs typeface="Arial"/>
              <a:sym typeface="Arial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6FB31792-BF29-9DE7-4C27-DD689C81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1694" y="2905283"/>
            <a:ext cx="1947838" cy="125428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>
            <a:extLst>
              <a:ext uri="{FF2B5EF4-FFF2-40B4-BE49-F238E27FC236}">
                <a16:creationId xmlns:a16="http://schemas.microsoft.com/office/drawing/2014/main" id="{2F9CE66F-DEEE-54D9-9BEE-1D9F76D3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686" y="3427792"/>
            <a:ext cx="1125353" cy="25320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DA1A897E-2000-F520-2F90-123C06C8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467" y="3354823"/>
            <a:ext cx="1554365" cy="45153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더하기 기호 47">
            <a:extLst>
              <a:ext uri="{FF2B5EF4-FFF2-40B4-BE49-F238E27FC236}">
                <a16:creationId xmlns:a16="http://schemas.microsoft.com/office/drawing/2014/main" id="{5F71FE0B-BDA6-01DA-2BC3-B4132B014430}"/>
              </a:ext>
            </a:extLst>
          </p:cNvPr>
          <p:cNvSpPr/>
          <p:nvPr/>
        </p:nvSpPr>
        <p:spPr>
          <a:xfrm>
            <a:off x="1789758" y="3901827"/>
            <a:ext cx="422040" cy="422040"/>
          </a:xfrm>
          <a:prstGeom prst="mathPlus">
            <a:avLst/>
          </a:prstGeom>
          <a:solidFill>
            <a:srgbClr val="F8F9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buClr>
                <a:srgbClr val="000000"/>
              </a:buClr>
            </a:pPr>
            <a:endParaRPr lang="ko-KR" altLang="en-US" sz="1867" kern="0">
              <a:solidFill>
                <a:srgbClr val="5F6368"/>
              </a:solidFill>
              <a:latin typeface="프리젠테이션 5 Medium" panose="020B0600000000000000" pitchFamily="34" charset="-127"/>
              <a:ea typeface="프리젠테이션 5 Medium"/>
            </a:endParaRPr>
          </a:p>
        </p:txBody>
      </p:sp>
      <p:sp>
        <p:nvSpPr>
          <p:cNvPr id="49" name="더하기 기호 48">
            <a:extLst>
              <a:ext uri="{FF2B5EF4-FFF2-40B4-BE49-F238E27FC236}">
                <a16:creationId xmlns:a16="http://schemas.microsoft.com/office/drawing/2014/main" id="{37C3033B-CADA-DCA6-73F9-5FAC19424602}"/>
              </a:ext>
            </a:extLst>
          </p:cNvPr>
          <p:cNvSpPr/>
          <p:nvPr/>
        </p:nvSpPr>
        <p:spPr>
          <a:xfrm>
            <a:off x="3803241" y="3901827"/>
            <a:ext cx="422040" cy="422040"/>
          </a:xfrm>
          <a:prstGeom prst="mathPlus">
            <a:avLst/>
          </a:prstGeom>
          <a:solidFill>
            <a:srgbClr val="F8F9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buClr>
                <a:srgbClr val="000000"/>
              </a:buClr>
            </a:pPr>
            <a:endParaRPr lang="ko-KR" altLang="en-US" sz="1867" kern="0">
              <a:solidFill>
                <a:srgbClr val="5F6368"/>
              </a:solidFill>
              <a:latin typeface="프리젠테이션 5 Medium" panose="020B0600000000000000" pitchFamily="34" charset="-127"/>
              <a:ea typeface="프리젠테이션 5 Medium"/>
            </a:endParaRPr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B7187FF6-0C4B-4E39-86F2-95544D7DC65C}"/>
              </a:ext>
            </a:extLst>
          </p:cNvPr>
          <p:cNvSpPr/>
          <p:nvPr/>
        </p:nvSpPr>
        <p:spPr>
          <a:xfrm>
            <a:off x="7989948" y="5043265"/>
            <a:ext cx="3373289" cy="1300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요구사항을 만들고 전파는 사람은 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1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명이고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수많은 작업자는 </a:t>
            </a: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요구사항의 이해를 위한</a:t>
            </a:r>
            <a:r>
              <a:rPr lang="en-US" altLang="ko-KR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, </a:t>
            </a: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회의가 부족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할 수 밖에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범위 </a:t>
            </a:r>
            <a:r>
              <a:rPr lang="en-US" altLang="ko-KR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+ </a:t>
            </a: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변경 관리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는 </a:t>
            </a:r>
            <a:r>
              <a:rPr lang="ko-KR" altLang="en-US" sz="1000" dirty="0" err="1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되지도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 </a:t>
            </a:r>
            <a:r>
              <a:rPr lang="ko-KR" altLang="en-US" sz="1000" dirty="0" err="1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않을테고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, </a:t>
            </a: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리소스는 편중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 될 것이다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따라서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, </a:t>
            </a: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일정 관리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가 제대로 될 리 없다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결국 </a:t>
            </a:r>
            <a:r>
              <a:rPr lang="ko-KR" altLang="en-US" sz="1000" dirty="0">
                <a:solidFill>
                  <a:srgbClr val="2684C4"/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품질과 비용의 문제</a:t>
            </a:r>
            <a:r>
              <a:rPr lang="ko-KR" altLang="en-US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는 </a:t>
            </a:r>
            <a:r>
              <a:rPr lang="en-US" altLang="ko-KR" sz="1000" dirty="0">
                <a:solidFill>
                  <a:schemeClr val="bg1">
                    <a:lumMod val="50000"/>
                  </a:schemeClr>
                </a:solidFill>
                <a:latin typeface="프리젠테이션 5 Medium" panose="020F05020202040302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: </a:t>
            </a:r>
            <a:r>
              <a:rPr lang="ko-KR" altLang="en-US" sz="14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  <a:cs typeface="프리젠테이션 5 Medium" panose="020F0502020204030203" pitchFamily="34" charset="0"/>
              </a:rPr>
              <a:t>회사의 손실로 이어 질 수 밖에</a:t>
            </a:r>
            <a:r>
              <a:rPr lang="en-US" altLang="ko-KR" sz="1400" dirty="0">
                <a:solidFill>
                  <a:srgbClr val="E49400"/>
                </a:solidFill>
                <a:latin typeface="프리젠테이션 4 Regular" pitchFamily="2" charset="-127"/>
                <a:ea typeface="프리젠테이션 4 Regular" pitchFamily="2" charset="-127"/>
                <a:cs typeface="프리젠테이션 5 Medium" panose="020F0502020204030203" pitchFamily="34" charset="0"/>
              </a:rPr>
              <a:t>…</a:t>
            </a:r>
            <a:endParaRPr lang="id-ID" sz="1400" dirty="0">
              <a:solidFill>
                <a:srgbClr val="E49400"/>
              </a:solidFill>
              <a:latin typeface="프리젠테이션 4 Regular" pitchFamily="2" charset="-127"/>
              <a:ea typeface="프리젠테이션 4 Regular" pitchFamily="2" charset="-127"/>
              <a:cs typeface="프리젠테이션 5 Medium" panose="020F0502020204030203" pitchFamily="34" charset="0"/>
            </a:endParaRPr>
          </a:p>
        </p:txBody>
      </p:sp>
      <p:sp>
        <p:nvSpPr>
          <p:cNvPr id="55" name="Oval 31">
            <a:extLst>
              <a:ext uri="{FF2B5EF4-FFF2-40B4-BE49-F238E27FC236}">
                <a16:creationId xmlns:a16="http://schemas.microsoft.com/office/drawing/2014/main" id="{E98EBDAA-2DCD-42DC-9495-B239B0C32952}"/>
              </a:ext>
            </a:extLst>
          </p:cNvPr>
          <p:cNvSpPr/>
          <p:nvPr/>
        </p:nvSpPr>
        <p:spPr>
          <a:xfrm>
            <a:off x="7009587" y="4192738"/>
            <a:ext cx="698500" cy="698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6287"/>
              </a:solidFill>
            </a:endParaRPr>
          </a:p>
        </p:txBody>
      </p:sp>
      <p:sp>
        <p:nvSpPr>
          <p:cNvPr id="56" name="Oval 31">
            <a:extLst>
              <a:ext uri="{FF2B5EF4-FFF2-40B4-BE49-F238E27FC236}">
                <a16:creationId xmlns:a16="http://schemas.microsoft.com/office/drawing/2014/main" id="{74C24AAE-6727-4DC0-BB9F-D20848F0BF50}"/>
              </a:ext>
            </a:extLst>
          </p:cNvPr>
          <p:cNvSpPr/>
          <p:nvPr/>
        </p:nvSpPr>
        <p:spPr>
          <a:xfrm>
            <a:off x="6982346" y="3192529"/>
            <a:ext cx="698500" cy="698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6287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FFC139A-5C9A-B62B-F224-4C90544F37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73" y="662366"/>
            <a:ext cx="1099896" cy="99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228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8EC3B82-E640-4FF1-B609-7B3EAD1122E8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71" y="1806991"/>
            <a:ext cx="3515932" cy="24242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10">
            <a:extLst>
              <a:ext uri="{FF2B5EF4-FFF2-40B4-BE49-F238E27FC236}">
                <a16:creationId xmlns:a16="http://schemas.microsoft.com/office/drawing/2014/main" id="{F8A84140-849B-4C66-92A3-AF5A2CDF0C1C}"/>
              </a:ext>
            </a:extLst>
          </p:cNvPr>
          <p:cNvGrpSpPr/>
          <p:nvPr/>
        </p:nvGrpSpPr>
        <p:grpSpPr>
          <a:xfrm>
            <a:off x="628513" y="531352"/>
            <a:ext cx="1263727" cy="153639"/>
            <a:chOff x="628513" y="531352"/>
            <a:chExt cx="1263727" cy="153639"/>
          </a:xfrm>
        </p:grpSpPr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426BBFA7-24BB-4F75-8768-0C5EDEA0B927}"/>
                </a:ext>
              </a:extLst>
            </p:cNvPr>
            <p:cNvSpPr/>
            <p:nvPr/>
          </p:nvSpPr>
          <p:spPr bwMode="auto">
            <a:xfrm>
              <a:off x="628513" y="531352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7" name="Oval 27">
              <a:extLst>
                <a:ext uri="{FF2B5EF4-FFF2-40B4-BE49-F238E27FC236}">
                  <a16:creationId xmlns:a16="http://schemas.microsoft.com/office/drawing/2014/main" id="{03DB7732-C7CC-4773-8387-39580FA75E23}"/>
                </a:ext>
              </a:extLst>
            </p:cNvPr>
            <p:cNvSpPr/>
            <p:nvPr/>
          </p:nvSpPr>
          <p:spPr bwMode="auto">
            <a:xfrm>
              <a:off x="99854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68F87AD8-74D4-403D-B895-1F9554980621}"/>
                </a:ext>
              </a:extLst>
            </p:cNvPr>
            <p:cNvSpPr/>
            <p:nvPr/>
          </p:nvSpPr>
          <p:spPr bwMode="auto">
            <a:xfrm>
              <a:off x="136857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Oval 29">
              <a:extLst>
                <a:ext uri="{FF2B5EF4-FFF2-40B4-BE49-F238E27FC236}">
                  <a16:creationId xmlns:a16="http://schemas.microsoft.com/office/drawing/2014/main" id="{E9D42D31-E379-4FFF-91E9-9E0F66B0A68E}"/>
                </a:ext>
              </a:extLst>
            </p:cNvPr>
            <p:cNvSpPr/>
            <p:nvPr/>
          </p:nvSpPr>
          <p:spPr bwMode="auto">
            <a:xfrm>
              <a:off x="1738601" y="531352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7E6086-4279-46AF-957F-3A3B5F6B0E80}"/>
              </a:ext>
            </a:extLst>
          </p:cNvPr>
          <p:cNvSpPr txBox="1"/>
          <p:nvPr/>
        </p:nvSpPr>
        <p:spPr>
          <a:xfrm>
            <a:off x="29097" y="769173"/>
            <a:ext cx="3499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C0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A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LM </a:t>
            </a:r>
            <a:r>
              <a:rPr lang="ko-KR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시장 분석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프리젠테이션 9 Black" pitchFamily="2" charset="-127"/>
              <a:ea typeface="프리젠테이션 9 Black" pitchFamily="2" charset="-127"/>
              <a:cs typeface="프리젠테이션 5 Medium" panose="020B0606030504020204" pitchFamily="34" charset="0"/>
            </a:endParaRP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            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ARMS - </a:t>
            </a: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성장 가능성 분석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7 Bold" pitchFamily="2" charset="-127"/>
              <a:ea typeface="프리젠테이션 7 Bold" pitchFamily="2" charset="-127"/>
              <a:cs typeface="프리젠테이션 5 Medium" panose="020B0606030504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F014907-41F6-437F-ADF2-06C1A9215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3" y="4400676"/>
            <a:ext cx="5792154" cy="2238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EC73E3D-AE09-4704-8DBD-86533D358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6" y="1801674"/>
            <a:ext cx="3842037" cy="244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7C5CD6-9F03-40BF-A9CF-9460B083E671}"/>
              </a:ext>
            </a:extLst>
          </p:cNvPr>
          <p:cNvSpPr txBox="1"/>
          <p:nvPr/>
        </p:nvSpPr>
        <p:spPr>
          <a:xfrm>
            <a:off x="11088644" y="5469509"/>
            <a:ext cx="10125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2024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년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pPr algn="ctr"/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대한민국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pPr algn="ctr"/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정보 통신업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pPr algn="ctr"/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사업체 수 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pPr algn="ctr"/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127,974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개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2FABF7D-C8CC-447E-8D64-D51BB98BD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83" y="1823429"/>
            <a:ext cx="4315302" cy="2427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378EF5B-5817-47BC-A028-25F283EAB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83" y="4400676"/>
            <a:ext cx="4591557" cy="2238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0FCEA05-5007-4001-B334-DFA245AE9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51" y="249112"/>
            <a:ext cx="2554941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68A2372-3F7A-4256-9BC9-3900E0252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85" y="249112"/>
            <a:ext cx="31623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02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1C0FD-638D-4758-A30E-E1A485119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0" y="-1925555"/>
            <a:ext cx="5042430" cy="7714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3525C0-135E-4A09-8659-6BCB8CB2883D}"/>
              </a:ext>
            </a:extLst>
          </p:cNvPr>
          <p:cNvSpPr txBox="1"/>
          <p:nvPr/>
        </p:nvSpPr>
        <p:spPr>
          <a:xfrm>
            <a:off x="6688762" y="754264"/>
            <a:ext cx="4775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B</a:t>
            </a:r>
            <a:r>
              <a:rPr lang="id-I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uild Your </a:t>
            </a:r>
          </a:p>
          <a:p>
            <a:r>
              <a:rPr lang="id-I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Business Properly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69533A-D9ED-4157-A123-0026234C7E7F}"/>
              </a:ext>
            </a:extLst>
          </p:cNvPr>
          <p:cNvSpPr/>
          <p:nvPr/>
        </p:nvSpPr>
        <p:spPr bwMode="auto">
          <a:xfrm>
            <a:off x="10354404" y="600625"/>
            <a:ext cx="153639" cy="153639"/>
          </a:xfrm>
          <a:prstGeom prst="ellipse">
            <a:avLst/>
          </a:prstGeom>
          <a:solidFill>
            <a:srgbClr val="7AD0EE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487F45-5362-4DAA-8BF4-3F1A8E481C45}"/>
              </a:ext>
            </a:extLst>
          </p:cNvPr>
          <p:cNvSpPr/>
          <p:nvPr/>
        </p:nvSpPr>
        <p:spPr bwMode="auto">
          <a:xfrm>
            <a:off x="10724433" y="600625"/>
            <a:ext cx="153639" cy="15363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64FE70-9172-4474-9AD4-D38587AB177F}"/>
              </a:ext>
            </a:extLst>
          </p:cNvPr>
          <p:cNvSpPr/>
          <p:nvPr/>
        </p:nvSpPr>
        <p:spPr bwMode="auto">
          <a:xfrm>
            <a:off x="11094463" y="600625"/>
            <a:ext cx="153639" cy="15363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6A6E30-0999-4A3D-886E-624F8EDB4A68}"/>
              </a:ext>
            </a:extLst>
          </p:cNvPr>
          <p:cNvSpPr/>
          <p:nvPr/>
        </p:nvSpPr>
        <p:spPr bwMode="auto">
          <a:xfrm>
            <a:off x="11464492" y="600625"/>
            <a:ext cx="153639" cy="153639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A7EAF57-9007-43DD-8E55-58280DC4E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44" y="1280162"/>
            <a:ext cx="4589124" cy="3098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662F62-3CD4-4764-8CB4-048E55CC8047}"/>
              </a:ext>
            </a:extLst>
          </p:cNvPr>
          <p:cNvSpPr txBox="1"/>
          <p:nvPr/>
        </p:nvSpPr>
        <p:spPr>
          <a:xfrm>
            <a:off x="6670520" y="2442702"/>
            <a:ext cx="1346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프리젠테이션 5 Medium" panose="020F0A02020204030203" pitchFamily="34" charset="0"/>
                <a:ea typeface="프리젠테이션 5 Medium" panose="020B0606030504020204" pitchFamily="34" charset="0"/>
                <a:cs typeface="프리젠테이션 5 Medium" panose="00000500000000000000" pitchFamily="2" charset="0"/>
              </a:rPr>
              <a:t>OFFICE HOURS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4E186-141C-4936-B207-D023B1F23CD7}"/>
              </a:ext>
            </a:extLst>
          </p:cNvPr>
          <p:cNvSpPr txBox="1"/>
          <p:nvPr/>
        </p:nvSpPr>
        <p:spPr>
          <a:xfrm>
            <a:off x="6670520" y="2707364"/>
            <a:ext cx="2068196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Monday – Friday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09:00 – 20:00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A3847-778C-4F32-967C-25FA7980A915}"/>
              </a:ext>
            </a:extLst>
          </p:cNvPr>
          <p:cNvSpPr txBox="1"/>
          <p:nvPr/>
        </p:nvSpPr>
        <p:spPr>
          <a:xfrm>
            <a:off x="6670520" y="4120621"/>
            <a:ext cx="2068196" cy="31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(+82) 10 5093 7313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66D9E-09DC-4076-ABB8-C2C116645201}"/>
              </a:ext>
            </a:extLst>
          </p:cNvPr>
          <p:cNvSpPr txBox="1"/>
          <p:nvPr/>
        </p:nvSpPr>
        <p:spPr>
          <a:xfrm>
            <a:off x="9058188" y="2442701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프리젠테이션 5 Medium" panose="020F0A02020204030203" pitchFamily="34" charset="0"/>
                <a:ea typeface="프리젠테이션 5 Medium" panose="020B0606030504020204" pitchFamily="34" charset="0"/>
                <a:cs typeface="프리젠테이션 5 Medium" panose="00000500000000000000" pitchFamily="2" charset="0"/>
              </a:rPr>
              <a:t>OUR ADDRESS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B76A12-03AA-4840-AF97-67AADF070D0D}"/>
              </a:ext>
            </a:extLst>
          </p:cNvPr>
          <p:cNvSpPr txBox="1"/>
          <p:nvPr/>
        </p:nvSpPr>
        <p:spPr>
          <a:xfrm>
            <a:off x="9058188" y="2707364"/>
            <a:ext cx="2068196" cy="82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313 B/D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Dosan-daero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, Gangnam-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gu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, Seoul, Republic of Korea 06021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6427D7-1FE1-4C7B-84C3-C0ED3AA78520}"/>
              </a:ext>
            </a:extLst>
          </p:cNvPr>
          <p:cNvSpPr txBox="1"/>
          <p:nvPr/>
        </p:nvSpPr>
        <p:spPr>
          <a:xfrm>
            <a:off x="6670520" y="3855919"/>
            <a:ext cx="1213794" cy="279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1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프리젠테이션 5 Medium" panose="020F0A02020204030203" pitchFamily="34" charset="0"/>
                <a:ea typeface="프리젠테이션 5 Medium" panose="020B0606030504020204" pitchFamily="34" charset="0"/>
                <a:cs typeface="프리젠테이션 5 Medium" panose="00000500000000000000" pitchFamily="2" charset="0"/>
              </a:rPr>
              <a:t>GET IN TOUCH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24D4A-F3F0-40D9-8814-F2B07D11FAF6}"/>
              </a:ext>
            </a:extLst>
          </p:cNvPr>
          <p:cNvSpPr txBox="1"/>
          <p:nvPr/>
        </p:nvSpPr>
        <p:spPr>
          <a:xfrm>
            <a:off x="9058188" y="4120621"/>
            <a:ext cx="2291130" cy="56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  <a:hlinkClick r:id="rId4"/>
              </a:rPr>
              <a:t>www.313.co.kr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 ,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  <a:hlinkClick r:id="rId5"/>
              </a:rPr>
              <a:t>www.a-rms.net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프리젠테이션 5 Medium" panose="020F0502020204030203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313cokr@gmail.com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36F6E-23C9-447D-863C-E128B92336D7}"/>
              </a:ext>
            </a:extLst>
          </p:cNvPr>
          <p:cNvSpPr txBox="1"/>
          <p:nvPr/>
        </p:nvSpPr>
        <p:spPr>
          <a:xfrm>
            <a:off x="9058188" y="3855919"/>
            <a:ext cx="1213794" cy="279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100" b="1" spc="100">
                <a:solidFill>
                  <a:schemeClr val="tx1">
                    <a:lumMod val="85000"/>
                    <a:lumOff val="15000"/>
                  </a:schemeClr>
                </a:solidFill>
                <a:latin typeface="프리젠테이션 5 Medium" panose="020F0A02020204030203" pitchFamily="34" charset="0"/>
                <a:ea typeface="프리젠테이션 5 Medium" panose="020B0606030504020204" pitchFamily="34" charset="0"/>
                <a:cs typeface="프리젠테이션 5 Medium" panose="00000500000000000000" pitchFamily="2" charset="0"/>
              </a:rPr>
              <a:t>FOLLOW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3F50D-3ECA-1259-4851-1D9DA4956E24}"/>
              </a:ext>
            </a:extLst>
          </p:cNvPr>
          <p:cNvSpPr txBox="1"/>
          <p:nvPr/>
        </p:nvSpPr>
        <p:spPr>
          <a:xfrm>
            <a:off x="6670520" y="5492382"/>
            <a:ext cx="4767652" cy="700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ko-KR" altLang="en-US" sz="14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A00000000000000" pitchFamily="34" charset="-127"/>
                <a:ea typeface="프리젠테이션 5 Medium" panose="020B0A00000000000000" pitchFamily="34" charset="-127"/>
                <a:cs typeface="Arial"/>
                <a:sym typeface="Arial"/>
              </a:rPr>
              <a:t>회사에 깊게 뿌리내린 문제를 들여다 볼 수 있는 </a:t>
            </a:r>
            <a:r>
              <a:rPr lang="en-US" altLang="ko-KR" sz="14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A00000000000000" pitchFamily="34" charset="-127"/>
                <a:ea typeface="프리젠테이션 5 Medium" panose="020B0A00000000000000" pitchFamily="34" charset="-127"/>
                <a:cs typeface="Arial"/>
                <a:sym typeface="Arial"/>
              </a:rPr>
              <a:t>ARMS.</a:t>
            </a:r>
          </a:p>
          <a:p>
            <a:pPr latinLnBrk="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altLang="ko-KR" sz="14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A00000000000000" pitchFamily="34" charset="-127"/>
                <a:ea typeface="프리젠테이션 5 Medium" panose="020B0A00000000000000" pitchFamily="34" charset="-127"/>
                <a:cs typeface="Arial"/>
                <a:sym typeface="Arial"/>
              </a:rPr>
              <a:t>313DEVGRP</a:t>
            </a:r>
            <a:r>
              <a:rPr lang="ko-KR" altLang="en-US" sz="14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A00000000000000" pitchFamily="34" charset="-127"/>
                <a:ea typeface="프리젠테이션 5 Medium" panose="020B0A00000000000000" pitchFamily="34" charset="-127"/>
                <a:cs typeface="Arial"/>
                <a:sym typeface="Arial"/>
              </a:rPr>
              <a:t> 가 함께하겠습니다</a:t>
            </a:r>
            <a:r>
              <a:rPr lang="en-US" altLang="ko-KR" sz="1400" kern="0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A00000000000000" pitchFamily="34" charset="-127"/>
                <a:ea typeface="프리젠테이션 5 Medium" panose="020B0A00000000000000" pitchFamily="34" charset="-127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6261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4F911C-8A20-45BA-A31A-67C43090F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457C8-6944-49F9-A6AA-A0B0724D0E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56B84">
                  <a:alpha val="49804"/>
                </a:srgbClr>
              </a:gs>
              <a:gs pos="100000">
                <a:srgbClr val="3F3F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프리젠테이션 5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2982D-0111-4431-91D0-0E6A4B9F6E1D}"/>
              </a:ext>
            </a:extLst>
          </p:cNvPr>
          <p:cNvSpPr txBox="1"/>
          <p:nvPr/>
        </p:nvSpPr>
        <p:spPr>
          <a:xfrm>
            <a:off x="3168090" y="2313892"/>
            <a:ext cx="5855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spc="200">
                <a:solidFill>
                  <a:srgbClr val="FFC000"/>
                </a:solidFill>
                <a:latin typeface="프리젠테이션 5 Medium" panose="020B0906030804020204" pitchFamily="34" charset="0"/>
                <a:ea typeface="프리젠테이션 5 Medium" panose="020B0906030804020204" pitchFamily="34" charset="0"/>
                <a:cs typeface="프리젠테이션 5 Medium" panose="020B0906030804020204" pitchFamily="34" charset="0"/>
              </a:rPr>
              <a:t>T</a:t>
            </a:r>
            <a:r>
              <a:rPr lang="id-ID" sz="6600" spc="200">
                <a:solidFill>
                  <a:schemeClr val="bg1"/>
                </a:solidFill>
                <a:latin typeface="프리젠테이션 5 Medium" panose="020B0906030804020204" pitchFamily="34" charset="0"/>
                <a:ea typeface="프리젠테이션 5 Medium" panose="020B0906030804020204" pitchFamily="34" charset="0"/>
                <a:cs typeface="프리젠테이션 5 Medium" panose="020B0906030804020204" pitchFamily="34" charset="0"/>
              </a:rPr>
              <a:t>HANK YOU</a:t>
            </a:r>
            <a:endParaRPr lang="en-US" sz="6600" spc="200" dirty="0">
              <a:solidFill>
                <a:schemeClr val="bg2">
                  <a:lumMod val="10000"/>
                </a:schemeClr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4592D-3D42-49AC-BBE3-A43F593018A7}"/>
              </a:ext>
            </a:extLst>
          </p:cNvPr>
          <p:cNvSpPr txBox="1"/>
          <p:nvPr/>
        </p:nvSpPr>
        <p:spPr>
          <a:xfrm>
            <a:off x="3950041" y="3445482"/>
            <a:ext cx="4291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BUSINESS PRESENTATION</a:t>
            </a:r>
            <a:endParaRPr lang="en-US" sz="1400" spc="300" dirty="0">
              <a:solidFill>
                <a:schemeClr val="bg1">
                  <a:lumMod val="95000"/>
                </a:schemeClr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6B0EC1-B76F-4A0F-A622-B9ED06DA0354}"/>
              </a:ext>
            </a:extLst>
          </p:cNvPr>
          <p:cNvSpPr/>
          <p:nvPr/>
        </p:nvSpPr>
        <p:spPr bwMode="auto">
          <a:xfrm>
            <a:off x="7473627" y="2136659"/>
            <a:ext cx="153639" cy="153639"/>
          </a:xfrm>
          <a:prstGeom prst="ellipse">
            <a:avLst/>
          </a:prstGeom>
          <a:solidFill>
            <a:srgbClr val="7AD0EE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A95C78-2BEA-4C62-B4EB-C4ECD21B3156}"/>
              </a:ext>
            </a:extLst>
          </p:cNvPr>
          <p:cNvSpPr/>
          <p:nvPr/>
        </p:nvSpPr>
        <p:spPr bwMode="auto">
          <a:xfrm>
            <a:off x="7843656" y="2136659"/>
            <a:ext cx="153639" cy="15363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014DD4-86FD-4874-B4B5-C957104E5AB3}"/>
              </a:ext>
            </a:extLst>
          </p:cNvPr>
          <p:cNvSpPr/>
          <p:nvPr/>
        </p:nvSpPr>
        <p:spPr bwMode="auto">
          <a:xfrm>
            <a:off x="8213686" y="2136659"/>
            <a:ext cx="153639" cy="15363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8B6078-CC76-428A-9A21-628653E50648}"/>
              </a:ext>
            </a:extLst>
          </p:cNvPr>
          <p:cNvSpPr/>
          <p:nvPr/>
        </p:nvSpPr>
        <p:spPr bwMode="auto">
          <a:xfrm>
            <a:off x="8583715" y="2136659"/>
            <a:ext cx="153639" cy="153639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CDC0F6-B0BB-465A-90C2-89BCD7F61A26}"/>
              </a:ext>
            </a:extLst>
          </p:cNvPr>
          <p:cNvSpPr/>
          <p:nvPr/>
        </p:nvSpPr>
        <p:spPr>
          <a:xfrm>
            <a:off x="548005" y="0"/>
            <a:ext cx="276999" cy="332508"/>
          </a:xfrm>
          <a:prstGeom prst="rect">
            <a:avLst/>
          </a:prstGeom>
          <a:solidFill>
            <a:srgbClr val="FFC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88C6B7-5E19-4230-A3D6-7281D02C1156}"/>
              </a:ext>
            </a:extLst>
          </p:cNvPr>
          <p:cNvSpPr txBox="1"/>
          <p:nvPr/>
        </p:nvSpPr>
        <p:spPr>
          <a:xfrm rot="16200000">
            <a:off x="-299501" y="1481424"/>
            <a:ext cx="1972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spc="600" dirty="0">
                <a:solidFill>
                  <a:schemeClr val="bg1">
                    <a:lumMod val="95000"/>
                  </a:schemeClr>
                </a:solidFill>
                <a:latin typeface="프리젠테이션 5 Medium" panose="020B05030301010600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DESIGN 202</a:t>
            </a:r>
            <a:r>
              <a:rPr lang="en-US" sz="1200" b="1" spc="600" dirty="0">
                <a:solidFill>
                  <a:schemeClr val="bg1">
                    <a:lumMod val="95000"/>
                  </a:schemeClr>
                </a:solidFill>
                <a:latin typeface="프리젠테이션 5 Medium" panose="020B0503030101060003" pitchFamily="34" charset="0"/>
                <a:ea typeface="프리젠테이션 5 Medium" panose="020F0502020204030203" pitchFamily="34" charset="0"/>
                <a:cs typeface="프리젠테이션 5 Medium" panose="020F0502020204030203" pitchFamily="34" charset="0"/>
              </a:rPr>
              <a:t>4</a:t>
            </a:r>
            <a:endParaRPr lang="en-ID" sz="1200" b="1" spc="600" dirty="0">
              <a:solidFill>
                <a:schemeClr val="bg1">
                  <a:lumMod val="95000"/>
                </a:schemeClr>
              </a:solidFill>
              <a:latin typeface="프리젠테이션 5 Medium" panose="020B0503030101060003" pitchFamily="34" charset="0"/>
              <a:ea typeface="프리젠테이션 5 Medium" panose="020F0502020204030203" pitchFamily="34" charset="0"/>
              <a:cs typeface="프리젠테이션 5 Medium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477C4-4B8B-D510-1486-E01F3D83E094}"/>
              </a:ext>
            </a:extLst>
          </p:cNvPr>
          <p:cNvSpPr txBox="1"/>
          <p:nvPr/>
        </p:nvSpPr>
        <p:spPr>
          <a:xfrm>
            <a:off x="4075407" y="3881848"/>
            <a:ext cx="4291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DEMO 	: https://www.a-rms.net</a:t>
            </a:r>
            <a:endParaRPr lang="en-US" sz="1400" spc="300" dirty="0">
              <a:solidFill>
                <a:schemeClr val="bg2"/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  <a:p>
            <a:r>
              <a:rPr lang="en-US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ID   	: admin, manager, user</a:t>
            </a:r>
          </a:p>
          <a:p>
            <a:r>
              <a:rPr lang="en-US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PW 	: 313cokr@gmail.com </a:t>
            </a:r>
            <a:r>
              <a:rPr lang="ko-KR" altLang="en-US" sz="1400" spc="300" dirty="0">
                <a:solidFill>
                  <a:schemeClr val="bg1">
                    <a:lumMod val="95000"/>
                  </a:schemeClr>
                </a:solidFill>
                <a:latin typeface="프리젠테이션 5 Medium" panose="020B0606030504020204" pitchFamily="34" charset="0"/>
                <a:ea typeface="프리젠테이션 5 Medium" panose="020B0606030504020204" pitchFamily="34" charset="0"/>
                <a:cs typeface="프리젠테이션 5 Medium" panose="020B0606030504020204" pitchFamily="34" charset="0"/>
              </a:rPr>
              <a:t>문의</a:t>
            </a:r>
            <a:endParaRPr lang="en-US" sz="1400" spc="300" dirty="0">
              <a:solidFill>
                <a:schemeClr val="bg1">
                  <a:lumMod val="95000"/>
                </a:schemeClr>
              </a:solidFill>
              <a:latin typeface="프리젠테이션 5 Medium" panose="020B0606030504020204" pitchFamily="34" charset="0"/>
              <a:ea typeface="프리젠테이션 5 Medium" panose="020B0606030504020204" pitchFamily="34" charset="0"/>
              <a:cs typeface="프리젠테이션 5 Medium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>
            <a:extLst>
              <a:ext uri="{FF2B5EF4-FFF2-40B4-BE49-F238E27FC236}">
                <a16:creationId xmlns:a16="http://schemas.microsoft.com/office/drawing/2014/main" id="{55B167C3-D7D6-42CA-8EB5-43866859A3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3" y="2710924"/>
            <a:ext cx="3264817" cy="239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개체 틀 8">
            <a:extLst>
              <a:ext uri="{FF2B5EF4-FFF2-40B4-BE49-F238E27FC236}">
                <a16:creationId xmlns:a16="http://schemas.microsoft.com/office/drawing/2014/main" id="{E587EE96-A1A8-48CC-A526-8FF1F808DC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28" y="2710924"/>
            <a:ext cx="3264818" cy="239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A15AE0E4-8B83-4319-9781-FE1A1FF349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34" y="2710924"/>
            <a:ext cx="3264817" cy="239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6204237F-E997-421A-99A9-027AD2CCF0AF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배경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E77C19D-FD42-4974-AE04-78236BA7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30" y="-371"/>
            <a:ext cx="3854340" cy="2834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96F754B-8272-4A94-9605-32F1C1CC3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167"/>
            <a:ext cx="1702676" cy="865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595AE765-2605-4148-92A0-A74490229943}"/>
              </a:ext>
            </a:extLst>
          </p:cNvPr>
          <p:cNvSpPr/>
          <p:nvPr/>
        </p:nvSpPr>
        <p:spPr>
          <a:xfrm>
            <a:off x="1040780" y="2270410"/>
            <a:ext cx="1983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비즈니스 적시성 실패 </a:t>
            </a:r>
            <a:r>
              <a:rPr lang="en-US" altLang="ko-KR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( Time )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5BF2A4-BAA5-4621-90B3-CD14CF23F38E}"/>
              </a:ext>
            </a:extLst>
          </p:cNvPr>
          <p:cNvSpPr/>
          <p:nvPr/>
        </p:nvSpPr>
        <p:spPr>
          <a:xfrm>
            <a:off x="4778907" y="2237353"/>
            <a:ext cx="2399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비즈니스 효율성 관리  실패 </a:t>
            </a:r>
            <a:r>
              <a:rPr lang="en-US" altLang="ko-KR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( Resource )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994506E-9EB1-4200-B500-639375CAC57A}"/>
              </a:ext>
            </a:extLst>
          </p:cNvPr>
          <p:cNvSpPr/>
          <p:nvPr/>
        </p:nvSpPr>
        <p:spPr>
          <a:xfrm>
            <a:off x="8804009" y="2270410"/>
            <a:ext cx="2399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비즈니스 범위 관리  실패 </a:t>
            </a:r>
            <a:r>
              <a:rPr lang="en-US" altLang="ko-KR" sz="12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( Scope )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5D6322B-A692-46CC-8884-60DF47A45590}"/>
              </a:ext>
            </a:extLst>
          </p:cNvPr>
          <p:cNvSpPr/>
          <p:nvPr/>
        </p:nvSpPr>
        <p:spPr>
          <a:xfrm>
            <a:off x="1788993" y="832057"/>
            <a:ext cx="4393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심각한 위기가 허비되는 것을 그냥 놔둬서는 안 된다</a:t>
            </a:r>
            <a:r>
              <a:rPr lang="en-US" altLang="ko-KR" sz="14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. </a:t>
            </a:r>
          </a:p>
          <a:p>
            <a:r>
              <a:rPr lang="ko-KR" altLang="en-US" sz="14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이 말은 곧 </a:t>
            </a:r>
            <a:r>
              <a:rPr lang="ko-KR" altLang="en-US" sz="1400" dirty="0" err="1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위기란</a:t>
            </a:r>
            <a:r>
              <a:rPr lang="ko-KR" altLang="en-US" sz="14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 그전에는 할 수 없던 일을 할 수 있는 기회라는 것이다</a:t>
            </a:r>
            <a:r>
              <a:rPr lang="en-US" altLang="ko-KR" sz="1400" dirty="0">
                <a:solidFill>
                  <a:srgbClr val="F8F9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.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F249D23-9469-4F21-A83D-CAFD5330D570}"/>
              </a:ext>
            </a:extLst>
          </p:cNvPr>
          <p:cNvSpPr/>
          <p:nvPr/>
        </p:nvSpPr>
        <p:spPr>
          <a:xfrm>
            <a:off x="400323" y="5272039"/>
            <a:ext cx="3264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질문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: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제품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*(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서비스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)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출시가 지연 되고 있습니까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?</a:t>
            </a:r>
          </a:p>
          <a:p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  <a:p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질문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: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지연을 막을 수 있는 대책은 무엇이라고 생각하십니까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?</a:t>
            </a:r>
          </a:p>
          <a:p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9099743C-B55D-4BF9-90AD-8337A3B6B4BA}"/>
              </a:ext>
            </a:extLst>
          </p:cNvPr>
          <p:cNvSpPr/>
          <p:nvPr/>
        </p:nvSpPr>
        <p:spPr>
          <a:xfrm>
            <a:off x="4346029" y="5272038"/>
            <a:ext cx="3264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질문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: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투입 인력의 효율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,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비용 은 적절합니까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?</a:t>
            </a:r>
          </a:p>
          <a:p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  <a:p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질문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: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효율의 기준은 비용 대비 퍼포먼스 측정입니다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.</a:t>
            </a:r>
          </a:p>
          <a:p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           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무엇을 기준으로 효율을 측정해야 할까요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?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79B6836-DDA0-4436-8F1B-0450501A36AD}"/>
              </a:ext>
            </a:extLst>
          </p:cNvPr>
          <p:cNvSpPr/>
          <p:nvPr/>
        </p:nvSpPr>
        <p:spPr>
          <a:xfrm>
            <a:off x="8526860" y="5272038"/>
            <a:ext cx="3264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질문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: </a:t>
            </a:r>
            <a:r>
              <a:rPr lang="ko-KR" alt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지시사항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+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요구사항 전파가 제대로 되고 있습니까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?</a:t>
            </a:r>
          </a:p>
          <a:p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  <a:p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질문 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: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작업자까지 정확하게 전달되어 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latin typeface="프리젠테이션 5 Medium" panose="020B0600000000000000" pitchFamily="34" charset="-127"/>
              <a:ea typeface="프리젠테이션 5 Medium" panose="020B0600000000000000" pitchFamily="34" charset="-127"/>
              <a:cs typeface="Arial"/>
              <a:sym typeface="Arial"/>
            </a:endParaRPr>
          </a:p>
          <a:p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            </a:t>
            </a:r>
            <a:r>
              <a:rPr lang="ko-KR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이해되고 있다고 보십니까</a:t>
            </a:r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프리젠테이션 5 Medium" panose="020B0600000000000000" pitchFamily="34" charset="-127"/>
                <a:ea typeface="프리젠테이션 5 Medium" panose="020B0600000000000000" pitchFamily="34" charset="-127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592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개체 틀 14">
            <a:extLst>
              <a:ext uri="{FF2B5EF4-FFF2-40B4-BE49-F238E27FC236}">
                <a16:creationId xmlns:a16="http://schemas.microsoft.com/office/drawing/2014/main" id="{54843E4C-FE00-B45F-98D2-FC5E9D5D35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r="12978"/>
          <a:stretch/>
        </p:blipFill>
        <p:spPr>
          <a:xfrm>
            <a:off x="628513" y="2873803"/>
            <a:ext cx="3210100" cy="239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개체 틀 18">
            <a:extLst>
              <a:ext uri="{FF2B5EF4-FFF2-40B4-BE49-F238E27FC236}">
                <a16:creationId xmlns:a16="http://schemas.microsoft.com/office/drawing/2014/main" id="{3B6773F7-3ACA-0753-A4C6-270A53E77AFF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r="8714"/>
          <a:stretch/>
        </p:blipFill>
        <p:spPr>
          <a:xfrm>
            <a:off x="4365217" y="2872448"/>
            <a:ext cx="3196800" cy="2398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개체 틀 22">
            <a:extLst>
              <a:ext uri="{FF2B5EF4-FFF2-40B4-BE49-F238E27FC236}">
                <a16:creationId xmlns:a16="http://schemas.microsoft.com/office/drawing/2014/main" id="{4B642EDC-6F6B-44F3-00FE-7EBC56926AEA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19559"/>
          <a:stretch/>
        </p:blipFill>
        <p:spPr>
          <a:xfrm>
            <a:off x="8088621" y="2872447"/>
            <a:ext cx="3196800" cy="2398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10">
            <a:extLst>
              <a:ext uri="{FF2B5EF4-FFF2-40B4-BE49-F238E27FC236}">
                <a16:creationId xmlns:a16="http://schemas.microsoft.com/office/drawing/2014/main" id="{41E41FAA-70AC-0034-D8B0-97A99E3EB7A2}"/>
              </a:ext>
            </a:extLst>
          </p:cNvPr>
          <p:cNvGrpSpPr/>
          <p:nvPr/>
        </p:nvGrpSpPr>
        <p:grpSpPr>
          <a:xfrm>
            <a:off x="628513" y="531352"/>
            <a:ext cx="1263727" cy="153639"/>
            <a:chOff x="628513" y="531352"/>
            <a:chExt cx="1263727" cy="153639"/>
          </a:xfrm>
        </p:grpSpPr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F5717536-8500-FC69-6064-8615485A1F1D}"/>
                </a:ext>
              </a:extLst>
            </p:cNvPr>
            <p:cNvSpPr/>
            <p:nvPr/>
          </p:nvSpPr>
          <p:spPr bwMode="auto">
            <a:xfrm>
              <a:off x="628513" y="531352"/>
              <a:ext cx="153639" cy="153639"/>
            </a:xfrm>
            <a:prstGeom prst="ellipse">
              <a:avLst/>
            </a:prstGeom>
            <a:solidFill>
              <a:srgbClr val="7AD0E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Oval 27">
              <a:extLst>
                <a:ext uri="{FF2B5EF4-FFF2-40B4-BE49-F238E27FC236}">
                  <a16:creationId xmlns:a16="http://schemas.microsoft.com/office/drawing/2014/main" id="{55F89ACC-3871-6FAD-1D75-131A2B4EC7C8}"/>
                </a:ext>
              </a:extLst>
            </p:cNvPr>
            <p:cNvSpPr/>
            <p:nvPr/>
          </p:nvSpPr>
          <p:spPr bwMode="auto">
            <a:xfrm>
              <a:off x="99854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Oval 28">
              <a:extLst>
                <a:ext uri="{FF2B5EF4-FFF2-40B4-BE49-F238E27FC236}">
                  <a16:creationId xmlns:a16="http://schemas.microsoft.com/office/drawing/2014/main" id="{7D814130-5816-FF57-A05E-0B1997E6F474}"/>
                </a:ext>
              </a:extLst>
            </p:cNvPr>
            <p:cNvSpPr/>
            <p:nvPr/>
          </p:nvSpPr>
          <p:spPr bwMode="auto">
            <a:xfrm>
              <a:off x="1368572" y="531352"/>
              <a:ext cx="153639" cy="15363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  <p:sp>
          <p:nvSpPr>
            <p:cNvPr id="10" name="Oval 29">
              <a:extLst>
                <a:ext uri="{FF2B5EF4-FFF2-40B4-BE49-F238E27FC236}">
                  <a16:creationId xmlns:a16="http://schemas.microsoft.com/office/drawing/2014/main" id="{2138A8FC-1355-68E0-A865-E9A5C4DF1EE5}"/>
                </a:ext>
              </a:extLst>
            </p:cNvPr>
            <p:cNvSpPr/>
            <p:nvPr/>
          </p:nvSpPr>
          <p:spPr bwMode="auto">
            <a:xfrm>
              <a:off x="1738601" y="531352"/>
              <a:ext cx="153639" cy="153639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04A5FF-5907-A039-AC64-631E5F8611EC}"/>
              </a:ext>
            </a:extLst>
          </p:cNvPr>
          <p:cNvSpPr txBox="1"/>
          <p:nvPr/>
        </p:nvSpPr>
        <p:spPr>
          <a:xfrm>
            <a:off x="67734" y="769173"/>
            <a:ext cx="3211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C0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R</a:t>
            </a:r>
            <a:r>
              <a:rPr lang="en-US" sz="4000" b="1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MS</a:t>
            </a:r>
            <a:r>
              <a:rPr lang="en-US" sz="4000" b="1" dirty="0"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o</a:t>
            </a:r>
            <a:r>
              <a:rPr lang="id-ID" sz="2000" b="1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r</a:t>
            </a:r>
            <a:r>
              <a:rPr lang="id-ID" sz="4000" b="1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 </a:t>
            </a:r>
            <a:r>
              <a:rPr lang="en-US" sz="4000" b="1" dirty="0">
                <a:solidFill>
                  <a:srgbClr val="FFC000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P</a:t>
            </a:r>
            <a:r>
              <a:rPr lang="en-US" altLang="ko-KR" sz="4000" b="1" dirty="0">
                <a:solidFill>
                  <a:schemeClr val="bg1"/>
                </a:solidFill>
                <a:latin typeface="프리젠테이션 9 Black" pitchFamily="2" charset="-127"/>
                <a:ea typeface="프리젠테이션 9 Black" pitchFamily="2" charset="-127"/>
                <a:cs typeface="프리젠테이션 5 Medium" panose="020B0606030504020204" pitchFamily="34" charset="0"/>
              </a:rPr>
              <a:t>MS</a:t>
            </a:r>
            <a:endParaRPr lang="en-US" sz="4000" b="1" dirty="0">
              <a:solidFill>
                <a:schemeClr val="bg1"/>
              </a:solidFill>
              <a:latin typeface="프리젠테이션 9 Black" pitchFamily="2" charset="-127"/>
              <a:ea typeface="프리젠테이션 9 Black" pitchFamily="2" charset="-127"/>
              <a:cs typeface="프리젠테이션 5 Medium" panose="020B0606030504020204" pitchFamily="34" charset="0"/>
            </a:endParaRP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           </a:t>
            </a:r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7 Bold" pitchFamily="2" charset="-127"/>
                <a:ea typeface="프리젠테이션 7 Bold" pitchFamily="2" charset="-127"/>
                <a:cs typeface="프리젠테이션 5 Medium" panose="020B0606030504020204" pitchFamily="34" charset="0"/>
              </a:rPr>
              <a:t>문제의 시작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7 Bold" pitchFamily="2" charset="-127"/>
              <a:ea typeface="프리젠테이션 7 Bold" pitchFamily="2" charset="-127"/>
              <a:cs typeface="프리젠테이션 5 Medium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EDDD-77A6-1011-5AA0-404C8A3318A3}"/>
              </a:ext>
            </a:extLst>
          </p:cNvPr>
          <p:cNvSpPr txBox="1"/>
          <p:nvPr/>
        </p:nvSpPr>
        <p:spPr>
          <a:xfrm>
            <a:off x="1368572" y="5318309"/>
            <a:ext cx="1911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Confluence</a:t>
            </a:r>
          </a:p>
          <a:p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통계정보 없음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분석정보 없음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위키 시스템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???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CB4E9-703E-A574-48FA-7FA073B605A3}"/>
              </a:ext>
            </a:extLst>
          </p:cNvPr>
          <p:cNvSpPr txBox="1"/>
          <p:nvPr/>
        </p:nvSpPr>
        <p:spPr>
          <a:xfrm>
            <a:off x="8805366" y="5318307"/>
            <a:ext cx="202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ITSCOPE</a:t>
            </a:r>
          </a:p>
          <a:p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ALM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을 교체 해야함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변화를 강요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1B47E-C5BA-5ECE-2A8E-2CD810AD650C}"/>
              </a:ext>
            </a:extLst>
          </p:cNvPr>
          <p:cNvSpPr txBox="1"/>
          <p:nvPr/>
        </p:nvSpPr>
        <p:spPr>
          <a:xfrm>
            <a:off x="5082550" y="5318308"/>
            <a:ext cx="2026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Jama</a:t>
            </a:r>
          </a:p>
          <a:p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이슈 수집이 없음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지표 정보 부족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프리젠테이션 6 SemiBold" pitchFamily="2" charset="-127"/>
              <a:ea typeface="프리젠테이션 6 SemiBold" pitchFamily="2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✓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프리젠테이션 6 SemiBold" pitchFamily="2" charset="-127"/>
                <a:ea typeface="프리젠테이션 6 SemiBold" pitchFamily="2" charset="-127"/>
              </a:rPr>
              <a:t>가시성 부족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67C4E2-B958-1403-35E0-2200E124006A}"/>
              </a:ext>
            </a:extLst>
          </p:cNvPr>
          <p:cNvSpPr txBox="1"/>
          <p:nvPr/>
        </p:nvSpPr>
        <p:spPr>
          <a:xfrm>
            <a:off x="8088621" y="1353947"/>
            <a:ext cx="394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프리젠테이션 8 ExtraBold" pitchFamily="2" charset="-127"/>
                <a:ea typeface="프리젠테이션 8 ExtraBold" pitchFamily="2" charset="-127"/>
              </a:rPr>
              <a:t>기존 솔루션은 요구사항은 없고</a:t>
            </a:r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프리젠테이션 8 ExtraBold" pitchFamily="2" charset="-127"/>
                <a:ea typeface="프리젠테이션 8 ExtraBold" pitchFamily="2" charset="-127"/>
              </a:rPr>
              <a:t>, ISSUE </a:t>
            </a:r>
            <a:r>
              <a:rPr lang="ko-KR" altLang="en-US" sz="1600" dirty="0">
                <a:solidFill>
                  <a:schemeClr val="bg1">
                    <a:lumMod val="95000"/>
                  </a:schemeClr>
                </a:solidFill>
                <a:latin typeface="프리젠테이션 8 ExtraBold" pitchFamily="2" charset="-127"/>
                <a:ea typeface="프리젠테이션 8 ExtraBold" pitchFamily="2" charset="-127"/>
              </a:rPr>
              <a:t>만 존재한다</a:t>
            </a:r>
            <a:r>
              <a:rPr lang="en-US" altLang="ko-KR" sz="1600" dirty="0">
                <a:solidFill>
                  <a:schemeClr val="bg1">
                    <a:lumMod val="95000"/>
                  </a:schemeClr>
                </a:solidFill>
                <a:latin typeface="프리젠테이션 8 ExtraBold" pitchFamily="2" charset="-127"/>
                <a:ea typeface="프리젠테이션 8 ExtraBold" pitchFamily="2" charset="-127"/>
              </a:rPr>
              <a:t>.</a:t>
            </a:r>
            <a:endParaRPr lang="ko-KR" altLang="en-US" sz="1600" dirty="0">
              <a:solidFill>
                <a:schemeClr val="bg1">
                  <a:lumMod val="95000"/>
                </a:schemeClr>
              </a:solidFill>
              <a:latin typeface="프리젠테이션 8 ExtraBold" pitchFamily="2" charset="-127"/>
              <a:ea typeface="프리젠테이션 8 ExtraBold" pitchFamily="2" charset="-127"/>
            </a:endParaRPr>
          </a:p>
        </p:txBody>
      </p:sp>
      <p:pic>
        <p:nvPicPr>
          <p:cNvPr id="2" name="그림 개체 틀 18">
            <a:extLst>
              <a:ext uri="{FF2B5EF4-FFF2-40B4-BE49-F238E27FC236}">
                <a16:creationId xmlns:a16="http://schemas.microsoft.com/office/drawing/2014/main" id="{3BAD3E99-9924-B9BA-9168-9A825A62322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r="13474"/>
          <a:stretch/>
        </p:blipFill>
        <p:spPr>
          <a:xfrm>
            <a:off x="4362753" y="323747"/>
            <a:ext cx="3196800" cy="2398955"/>
          </a:xfrm>
          <a:prstGeom prst="roundRect">
            <a:avLst>
              <a:gd name="adj" fmla="val 23946"/>
            </a:avLst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5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4231644"/>
            <a:ext cx="7783831" cy="1431694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7783832" cy="264558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모두가 알지만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알고도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“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그냥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”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지나친 관행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3071-C91A-083C-AF37-CD1E30D69E1C}"/>
              </a:ext>
            </a:extLst>
          </p:cNvPr>
          <p:cNvSpPr txBox="1"/>
          <p:nvPr/>
        </p:nvSpPr>
        <p:spPr>
          <a:xfrm>
            <a:off x="710334" y="4333473"/>
            <a:ext cx="763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① 요구사항 변경과 관련된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갈등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은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대부분 서로 요구사항을 다르게 이해하는 오해 때문에 발생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합니다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② 프로젝트 팀은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주관적인 관점에서 변경이라는 단어를 사용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하지만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 </a:t>
            </a:r>
          </a:p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       그 상황을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객관적으로 살펴보면 요구사항에 대한 오해를 바로잡는 과정이 대부분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입니다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③ 일반적으로 결함이 다음 단계로 전이될 때 결함 제거 비용은 </a:t>
            </a:r>
            <a:r>
              <a:rPr lang="en-US" altLang="ko-KR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10 ~ 13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배 씩 증가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합니다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( </a:t>
            </a:r>
            <a:r>
              <a:rPr lang="ko-KR" altLang="en-US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출처 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: Karl </a:t>
            </a:r>
            <a:r>
              <a:rPr lang="en-US" altLang="ko-KR" sz="1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Weigers</a:t>
            </a:r>
            <a:r>
              <a:rPr lang="en-US" altLang="ko-KR" sz="1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)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『 RFP, Project Charter,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기획서 등등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』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문서를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『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개발자 및 작업자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』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가 얼만큼 이해하고 있습니까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FBF1941-E2EE-8E79-AEC9-FC89263DB195}"/>
              </a:ext>
            </a:extLst>
          </p:cNvPr>
          <p:cNvCxnSpPr>
            <a:cxnSpLocks/>
          </p:cNvCxnSpPr>
          <p:nvPr/>
        </p:nvCxnSpPr>
        <p:spPr>
          <a:xfrm>
            <a:off x="600074" y="4090623"/>
            <a:ext cx="778383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배경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8BD0604F-762C-40E1-A443-6135F875E358}"/>
              </a:ext>
            </a:extLst>
          </p:cNvPr>
          <p:cNvSpPr/>
          <p:nvPr/>
        </p:nvSpPr>
        <p:spPr>
          <a:xfrm>
            <a:off x="8519097" y="1965082"/>
            <a:ext cx="3273817" cy="369825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100" dirty="0">
              <a:latin typeface="프리젠테이션 5 Medium" panose="020B0600000000000000" pitchFamily="34" charset="-127"/>
              <a:ea typeface="프리젠테이션 5 Medium" panose="020B0600000000000000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5B327E4-F9EE-4845-B522-E849E85C04A0}"/>
              </a:ext>
            </a:extLst>
          </p:cNvPr>
          <p:cNvSpPr/>
          <p:nvPr/>
        </p:nvSpPr>
        <p:spPr>
          <a:xfrm>
            <a:off x="8519097" y="1326191"/>
            <a:ext cx="3273817" cy="547405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9049A6-8BCB-41FB-ACFF-B566CA840C06}"/>
              </a:ext>
            </a:extLst>
          </p:cNvPr>
          <p:cNvSpPr txBox="1"/>
          <p:nvPr/>
        </p:nvSpPr>
        <p:spPr>
          <a:xfrm>
            <a:off x="8889987" y="1446004"/>
            <a:ext cx="27019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요구사항 수정 비용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25C4B736-BA5B-4963-9F30-2E4F887D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7" y="1618670"/>
            <a:ext cx="7677088" cy="2195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392A9AE-4DA7-49C6-B715-A73DE578C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84" y="1986767"/>
            <a:ext cx="3252130" cy="263769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158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43;p9">
            <a:extLst>
              <a:ext uri="{FF2B5EF4-FFF2-40B4-BE49-F238E27FC236}">
                <a16:creationId xmlns:a16="http://schemas.microsoft.com/office/drawing/2014/main" id="{9E128631-68BE-42DC-BA34-71307820F3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272"/>
          <a:stretch/>
        </p:blipFill>
        <p:spPr>
          <a:xfrm>
            <a:off x="8614346" y="2027699"/>
            <a:ext cx="3083317" cy="197636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4231644"/>
            <a:ext cx="7783831" cy="1431694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7783832" cy="264558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“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악순환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”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의 고리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그 시작은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…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3071-C91A-083C-AF37-CD1E30D69E1C}"/>
              </a:ext>
            </a:extLst>
          </p:cNvPr>
          <p:cNvSpPr txBox="1"/>
          <p:nvPr/>
        </p:nvSpPr>
        <p:spPr>
          <a:xfrm>
            <a:off x="693576" y="4347326"/>
            <a:ext cx="763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① 문제의 핵심은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오류 수정 비용이 가장 싸다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는 것입니다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! (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작업자가 요구사항을 오해하지 않게 해야 합니다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! )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②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프로젝트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요구사항의 일관성 및 완전성에 대한 결함을 사전에 제거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하여 재작업을 감소시킴으로써</a:t>
            </a:r>
          </a:p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     궁극적으로 프로젝트의 달성에 긍정적인 효과 제공해야 합니다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③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변화가 없다면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작업자는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요구사항을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기획의도를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지시사항을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제대로 이해하지 못하고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</a:t>
            </a:r>
            <a:r>
              <a:rPr lang="en-US" altLang="ko-KR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그저 하라는 대로 하게 됩니다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  <a:endParaRPr lang="en-US" altLang="ko-KR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취소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납기 지연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비용 초과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프로젝트 실패의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『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근본적인 원인은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』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무엇이라고 생각하십니까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FBF1941-E2EE-8E79-AEC9-FC89263DB195}"/>
              </a:ext>
            </a:extLst>
          </p:cNvPr>
          <p:cNvCxnSpPr>
            <a:cxnSpLocks/>
          </p:cNvCxnSpPr>
          <p:nvPr/>
        </p:nvCxnSpPr>
        <p:spPr>
          <a:xfrm>
            <a:off x="600074" y="4090623"/>
            <a:ext cx="778383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배경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8BD0604F-762C-40E1-A443-6135F875E358}"/>
              </a:ext>
            </a:extLst>
          </p:cNvPr>
          <p:cNvSpPr/>
          <p:nvPr/>
        </p:nvSpPr>
        <p:spPr>
          <a:xfrm>
            <a:off x="8519097" y="1965082"/>
            <a:ext cx="3273817" cy="369825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100" dirty="0">
              <a:latin typeface="프리젠테이션 5 Medium" panose="020B0600000000000000" pitchFamily="34" charset="-127"/>
              <a:ea typeface="프리젠테이션 5 Medium" panose="020B0600000000000000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5B327E4-F9EE-4845-B522-E849E85C04A0}"/>
              </a:ext>
            </a:extLst>
          </p:cNvPr>
          <p:cNvSpPr/>
          <p:nvPr/>
        </p:nvSpPr>
        <p:spPr>
          <a:xfrm>
            <a:off x="8519097" y="1326191"/>
            <a:ext cx="3273817" cy="547405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9049A6-8BCB-41FB-ACFF-B566CA840C06}"/>
              </a:ext>
            </a:extLst>
          </p:cNvPr>
          <p:cNvSpPr txBox="1"/>
          <p:nvPr/>
        </p:nvSpPr>
        <p:spPr>
          <a:xfrm>
            <a:off x="8889987" y="1446004"/>
            <a:ext cx="27019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이미 서로 다른 단위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B9959B0-481A-4D58-8B60-5BE3F2A6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2" y="1433773"/>
            <a:ext cx="7685631" cy="2380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0F3B7B0-4C89-4684-B635-79E196D658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75" y="4231644"/>
            <a:ext cx="3083317" cy="1393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98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9FA852A-358F-F01B-A228-38608E54BC5F}"/>
              </a:ext>
            </a:extLst>
          </p:cNvPr>
          <p:cNvSpPr/>
          <p:nvPr/>
        </p:nvSpPr>
        <p:spPr>
          <a:xfrm>
            <a:off x="600074" y="4231644"/>
            <a:ext cx="7783831" cy="1431694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147C79E-14B6-B173-938C-C77C2320EC28}"/>
              </a:ext>
            </a:extLst>
          </p:cNvPr>
          <p:cNvSpPr/>
          <p:nvPr/>
        </p:nvSpPr>
        <p:spPr>
          <a:xfrm>
            <a:off x="600074" y="1324198"/>
            <a:ext cx="7783832" cy="2645580"/>
          </a:xfrm>
          <a:prstGeom prst="rect">
            <a:avLst/>
          </a:prstGeom>
          <a:solidFill>
            <a:srgbClr val="EDF6F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B5530-CBF5-FFC1-C6B7-1551043C1AB4}"/>
              </a:ext>
            </a:extLst>
          </p:cNvPr>
          <p:cNvSpPr txBox="1"/>
          <p:nvPr/>
        </p:nvSpPr>
        <p:spPr>
          <a:xfrm>
            <a:off x="710334" y="235708"/>
            <a:ext cx="107291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“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선순환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”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의 고리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그 시작은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“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측정 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+</a:t>
            </a:r>
            <a:r>
              <a:rPr lang="ko-KR" altLang="en-US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 변화“</a:t>
            </a:r>
            <a:r>
              <a:rPr lang="en-US" altLang="ko-KR" sz="20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  <a:cs typeface="Arial" panose="020B0604020202020204" pitchFamily="34" charset="0"/>
              </a:rPr>
              <a:t>.</a:t>
            </a:r>
            <a:endParaRPr lang="en-US" altLang="ko-KR" sz="2000" dirty="0">
              <a:solidFill>
                <a:schemeClr val="bg1"/>
              </a:solidFill>
              <a:latin typeface="프리젠테이션 5 Medium" pitchFamily="2" charset="-127"/>
              <a:ea typeface="프리젠테이션 5 Medium" pitchFamily="2" charset="-12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13071-C91A-083C-AF37-CD1E30D69E1C}"/>
              </a:ext>
            </a:extLst>
          </p:cNvPr>
          <p:cNvSpPr txBox="1"/>
          <p:nvPr/>
        </p:nvSpPr>
        <p:spPr>
          <a:xfrm>
            <a:off x="693576" y="4265438"/>
            <a:ext cx="7631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① 해결의 핵심은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기획의도와 요구사항을 업무 시스템에 연결하는 것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입니다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②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요구사항 </a:t>
            </a:r>
            <a:r>
              <a:rPr lang="en-US" altLang="ko-KR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+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지시사항을 업무 담당자까지 전달하는 시스템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을 개설하고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</a:t>
            </a: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③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중간 관리자는 관리의 묘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를 시스템에서 발휘할 수 있으며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, </a:t>
            </a:r>
            <a:r>
              <a:rPr lang="ko-KR" altLang="en-US" sz="12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작업자는 의도를 명확하게 이해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하고 오해와 변경을 최소화 할 수 있는 단초를 제공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endParaRPr lang="en-US" altLang="ko-KR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&gt;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가장 중요한 점은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. </a:t>
            </a:r>
            <a:r>
              <a:rPr lang="ko-KR" altLang="en-US" sz="1200" dirty="0">
                <a:solidFill>
                  <a:srgbClr val="E4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작업자의 작업을 위한 시스템 도입이 아니라는 점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 ! .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쓰시던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ALM </a:t>
            </a: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을 그대로 사용한다는 점 </a:t>
            </a: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4 Regular" pitchFamily="2" charset="-127"/>
                <a:ea typeface="프리젠테이션 4 Regular" pitchFamily="2" charset="-127"/>
              </a:rPr>
              <a:t>!</a:t>
            </a:r>
            <a:endParaRPr lang="en-US" altLang="ko-KR" sz="1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4 Regular" pitchFamily="2" charset="-127"/>
              <a:ea typeface="프리젠테이션 4 Regular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974525-00DE-009B-37DD-1C6F1E4ECAFF}"/>
              </a:ext>
            </a:extLst>
          </p:cNvPr>
          <p:cNvGrpSpPr/>
          <p:nvPr/>
        </p:nvGrpSpPr>
        <p:grpSpPr>
          <a:xfrm>
            <a:off x="598024" y="322438"/>
            <a:ext cx="91438" cy="240428"/>
            <a:chOff x="2438400" y="2171700"/>
            <a:chExt cx="91438" cy="2404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8633B00-0505-8ECD-3B79-1B817FBEC42C}"/>
                </a:ext>
              </a:extLst>
            </p:cNvPr>
            <p:cNvSpPr/>
            <p:nvPr/>
          </p:nvSpPr>
          <p:spPr>
            <a:xfrm>
              <a:off x="2438400" y="2171700"/>
              <a:ext cx="45719" cy="2404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4E163A8-5F23-99D8-E9B4-C47EFD964360}"/>
                </a:ext>
              </a:extLst>
            </p:cNvPr>
            <p:cNvSpPr/>
            <p:nvPr/>
          </p:nvSpPr>
          <p:spPr>
            <a:xfrm>
              <a:off x="2484119" y="2171700"/>
              <a:ext cx="45719" cy="240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033EBE-D584-54A1-F6F2-58F468FBF30D}"/>
              </a:ext>
            </a:extLst>
          </p:cNvPr>
          <p:cNvSpPr txBox="1"/>
          <p:nvPr/>
        </p:nvSpPr>
        <p:spPr>
          <a:xfrm>
            <a:off x="508634" y="942547"/>
            <a:ext cx="1093566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질문 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: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 작업자의 워크플로우를 변화 없이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, </a:t>
            </a:r>
            <a:r>
              <a:rPr lang="ko-KR" altLang="en-US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작업자의 이해도를 증진 시킬 수 있다고 생각하십니까</a:t>
            </a: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?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프리젠테이션 5 Medium" pitchFamily="2" charset="-127"/>
              <a:ea typeface="프리젠테이션 5 Medium" pitchFamily="2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8FBF1941-E2EE-8E79-AEC9-FC89263DB195}"/>
              </a:ext>
            </a:extLst>
          </p:cNvPr>
          <p:cNvCxnSpPr>
            <a:cxnSpLocks/>
          </p:cNvCxnSpPr>
          <p:nvPr/>
        </p:nvCxnSpPr>
        <p:spPr>
          <a:xfrm>
            <a:off x="600074" y="4090623"/>
            <a:ext cx="7783831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6309470-B9F3-23D5-5228-5B4E6F2D072D}"/>
              </a:ext>
            </a:extLst>
          </p:cNvPr>
          <p:cNvSpPr/>
          <p:nvPr/>
        </p:nvSpPr>
        <p:spPr>
          <a:xfrm>
            <a:off x="8115300" y="266486"/>
            <a:ext cx="367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en-US" altLang="ko-KR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Ⅰ. </a:t>
            </a:r>
            <a:r>
              <a:rPr lang="ko-KR" altLang="en-US" sz="1600" dirty="0">
                <a:solidFill>
                  <a:schemeClr val="bg1"/>
                </a:solidFill>
                <a:latin typeface="프리젠테이션 5 Medium" pitchFamily="2" charset="-127"/>
                <a:ea typeface="프리젠테이션 5 Medium" pitchFamily="2" charset="-127"/>
              </a:rPr>
              <a:t>개발 배경</a:t>
            </a:r>
            <a:endParaRPr lang="en-US" altLang="ko-KR" sz="1600" dirty="0">
              <a:solidFill>
                <a:schemeClr val="accent2"/>
              </a:solidFill>
              <a:latin typeface="프리젠테이션 5 Medium" pitchFamily="2" charset="-127"/>
              <a:ea typeface="프리젠테이션 5 Medium" pitchFamily="2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8BD0604F-762C-40E1-A443-6135F875E358}"/>
              </a:ext>
            </a:extLst>
          </p:cNvPr>
          <p:cNvSpPr/>
          <p:nvPr/>
        </p:nvSpPr>
        <p:spPr>
          <a:xfrm>
            <a:off x="8519097" y="1965082"/>
            <a:ext cx="3273817" cy="369825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72000" bIns="36000"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ko-KR" altLang="en-US" sz="1200" spc="-100" dirty="0">
              <a:latin typeface="프리젠테이션 5 Medium" panose="020B0600000000000000" pitchFamily="34" charset="-127"/>
              <a:ea typeface="프리젠테이션 5 Medium" panose="020B0600000000000000" pitchFamily="34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5B327E4-F9EE-4845-B522-E849E85C04A0}"/>
              </a:ext>
            </a:extLst>
          </p:cNvPr>
          <p:cNvSpPr/>
          <p:nvPr/>
        </p:nvSpPr>
        <p:spPr>
          <a:xfrm>
            <a:off x="8519097" y="1326191"/>
            <a:ext cx="3273817" cy="547405"/>
          </a:xfrm>
          <a:prstGeom prst="rect">
            <a:avLst/>
          </a:prstGeom>
          <a:solidFill>
            <a:srgbClr val="EAF4E7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9049A6-8BCB-41FB-ACFF-B566CA840C06}"/>
              </a:ext>
            </a:extLst>
          </p:cNvPr>
          <p:cNvSpPr txBox="1"/>
          <p:nvPr/>
        </p:nvSpPr>
        <p:spPr>
          <a:xfrm>
            <a:off x="8889987" y="1446004"/>
            <a:ext cx="27019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ALM : </a:t>
            </a:r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통합</a:t>
            </a:r>
            <a:r>
              <a:rPr lang="en-US" altLang="ko-KR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. </a:t>
            </a:r>
            <a:r>
              <a:rPr lang="ko-KR" altLang="en-US" sz="1300" dirty="0">
                <a:solidFill>
                  <a:srgbClr val="A4C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프리젠테이션 5 Medium" pitchFamily="2" charset="-127"/>
                <a:ea typeface="프리젠테이션 5 Medium" pitchFamily="2" charset="-127"/>
              </a:rPr>
              <a:t>요구사항 관리 시스템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A2ECAD4-06AF-4BA3-913E-86DD4DEC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0" y="1502915"/>
            <a:ext cx="7568499" cy="2311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6D61CFA-278A-4D88-8208-283877362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20" y="2285274"/>
            <a:ext cx="3823191" cy="2983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393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84C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16349</TotalTime>
  <Words>3972</Words>
  <Application>Microsoft Office PowerPoint</Application>
  <PresentationFormat>와이드스크린</PresentationFormat>
  <Paragraphs>717</Paragraphs>
  <Slides>42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2" baseType="lpstr">
      <vt:lpstr>프리젠테이션 9 Black</vt:lpstr>
      <vt:lpstr>프리젠테이션 7 Bold</vt:lpstr>
      <vt:lpstr>프리젠테이션 4 Regular</vt:lpstr>
      <vt:lpstr>Wingdings</vt:lpstr>
      <vt:lpstr>맑은 고딕</vt:lpstr>
      <vt:lpstr>Arial</vt:lpstr>
      <vt:lpstr>프리젠테이션 8 ExtraBold</vt:lpstr>
      <vt:lpstr>프리젠테이션 5 Medium</vt:lpstr>
      <vt:lpstr>프리젠테이션 6 SemiBold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ALHAMDULILLAH</dc:creator>
  <cp:lastModifiedBy>동민 이</cp:lastModifiedBy>
  <cp:revision>707</cp:revision>
  <dcterms:created xsi:type="dcterms:W3CDTF">2020-02-06T01:16:05Z</dcterms:created>
  <dcterms:modified xsi:type="dcterms:W3CDTF">2024-09-14T12:15:33Z</dcterms:modified>
</cp:coreProperties>
</file>